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handoutMasterIdLst>
    <p:handoutMasterId r:id="rId25"/>
  </p:handoutMasterIdLst>
  <p:sldIdLst>
    <p:sldId id="256" r:id="rId6"/>
    <p:sldId id="672" r:id="rId7"/>
    <p:sldId id="258" r:id="rId8"/>
    <p:sldId id="712" r:id="rId9"/>
    <p:sldId id="713" r:id="rId10"/>
    <p:sldId id="714" r:id="rId11"/>
    <p:sldId id="263" r:id="rId12"/>
    <p:sldId id="715" r:id="rId13"/>
    <p:sldId id="673" r:id="rId14"/>
    <p:sldId id="724" r:id="rId15"/>
    <p:sldId id="689" r:id="rId16"/>
    <p:sldId id="687" r:id="rId17"/>
    <p:sldId id="694" r:id="rId18"/>
    <p:sldId id="681" r:id="rId19"/>
    <p:sldId id="678" r:id="rId20"/>
    <p:sldId id="680" r:id="rId21"/>
    <p:sldId id="260" r:id="rId22"/>
    <p:sldId id="6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A7"/>
    <a:srgbClr val="57AC39"/>
    <a:srgbClr val="232F3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408" autoAdjust="0"/>
    <p:restoredTop sz="68860" autoAdjust="0"/>
  </p:normalViewPr>
  <p:slideViewPr>
    <p:cSldViewPr snapToGrid="0" showGuides="1">
      <p:cViewPr varScale="1">
        <p:scale>
          <a:sx n="49" d="100"/>
          <a:sy n="49" d="100"/>
        </p:scale>
        <p:origin x="60" y="696"/>
      </p:cViewPr>
      <p:guideLst>
        <p:guide orient="horz" pos="2160"/>
        <p:guide pos="3840"/>
      </p:guideLst>
    </p:cSldViewPr>
  </p:slideViewPr>
  <p:notesTextViewPr>
    <p:cViewPr>
      <p:scale>
        <a:sx n="1" d="1"/>
        <a:sy n="1" d="1"/>
      </p:scale>
      <p:origin x="0" y="0"/>
    </p:cViewPr>
  </p:notesTextViewPr>
  <p:notesViewPr>
    <p:cSldViewPr snapToGrid="0" showGuides="1">
      <p:cViewPr varScale="1">
        <p:scale>
          <a:sx n="85" d="100"/>
          <a:sy n="85"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FEF247-35B9-C909-9901-1C47C66E6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924F199-4D53-BF18-54D5-FE45993859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F80218-8217-4BBA-8F34-F4D6F7C1FFAB}" type="datetimeFigureOut">
              <a:rPr lang="en-GB" smtClean="0"/>
              <a:t>22/05/2024</a:t>
            </a:fld>
            <a:endParaRPr lang="en-GB"/>
          </a:p>
        </p:txBody>
      </p:sp>
      <p:sp>
        <p:nvSpPr>
          <p:cNvPr id="4" name="Footer Placeholder 3">
            <a:extLst>
              <a:ext uri="{FF2B5EF4-FFF2-40B4-BE49-F238E27FC236}">
                <a16:creationId xmlns:a16="http://schemas.microsoft.com/office/drawing/2014/main" id="{AD0394FD-9585-5027-9F6F-442392BD20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7C86FD-2754-AA57-3B1E-81FE086502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A97696-8235-40B7-B778-86C744533756}" type="slidenum">
              <a:rPr lang="en-GB" smtClean="0"/>
              <a:t>‹#›</a:t>
            </a:fld>
            <a:endParaRPr lang="en-GB"/>
          </a:p>
        </p:txBody>
      </p:sp>
    </p:spTree>
    <p:extLst>
      <p:ext uri="{BB962C8B-B14F-4D97-AF65-F5344CB8AC3E}">
        <p14:creationId xmlns:p14="http://schemas.microsoft.com/office/powerpoint/2010/main" val="226319100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275B7-6DD4-424E-AFE3-42366F9BFB13}" type="datetimeFigureOut">
              <a:rPr lang="en-GB" smtClean="0"/>
              <a:t>22/05/2024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9776B-14AC-46E1-8BD0-BC3245A712C7}" type="slidenum">
              <a:rPr lang="en-GB" smtClean="0"/>
              <a:t>‹#›</a:t>
            </a:fld>
            <a:endParaRPr lang="en-GB"/>
          </a:p>
        </p:txBody>
      </p:sp>
    </p:spTree>
    <p:extLst>
      <p:ext uri="{BB962C8B-B14F-4D97-AF65-F5344CB8AC3E}">
        <p14:creationId xmlns:p14="http://schemas.microsoft.com/office/powerpoint/2010/main" val="252327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C9776B-14AC-46E1-8BD0-BC3245A712C7}" type="slidenum">
              <a:rPr lang="en-GB" smtClean="0"/>
              <a:t>1</a:t>
            </a:fld>
            <a:endParaRPr lang="en-GB"/>
          </a:p>
        </p:txBody>
      </p:sp>
    </p:spTree>
    <p:extLst>
      <p:ext uri="{BB962C8B-B14F-4D97-AF65-F5344CB8AC3E}">
        <p14:creationId xmlns:p14="http://schemas.microsoft.com/office/powerpoint/2010/main" val="3368595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C9776B-14AC-46E1-8BD0-BC3245A712C7}" type="slidenum">
              <a:rPr lang="en-GB" smtClean="0"/>
              <a:t>10</a:t>
            </a:fld>
            <a:endParaRPr lang="en-GB"/>
          </a:p>
        </p:txBody>
      </p:sp>
    </p:spTree>
    <p:extLst>
      <p:ext uri="{BB962C8B-B14F-4D97-AF65-F5344CB8AC3E}">
        <p14:creationId xmlns:p14="http://schemas.microsoft.com/office/powerpoint/2010/main" val="939117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07000"/>
              </a:lnSpc>
              <a:spcAft>
                <a:spcPts val="809"/>
              </a:spcAft>
              <a:buFont typeface="Arial" panose="020B0604020202020204" pitchFamily="34" charset="0"/>
              <a:buChar char="•"/>
            </a:pPr>
            <a:r>
              <a:rPr lang="en-GB" dirty="0"/>
              <a:t>Explain 2023/24 successes</a:t>
            </a:r>
          </a:p>
          <a:p>
            <a:pPr marL="171450" indent="-171450" algn="just">
              <a:lnSpc>
                <a:spcPct val="107000"/>
              </a:lnSpc>
              <a:spcAft>
                <a:spcPts val="809"/>
              </a:spcAft>
              <a:buFont typeface="Arial" panose="020B0604020202020204" pitchFamily="34" charset="0"/>
              <a:buChar char="•"/>
            </a:pPr>
            <a:r>
              <a:rPr lang="en-GB" dirty="0"/>
              <a:t>Advanced to stage 2 (Co-op &amp; EO specific training) + targeted LA engagement</a:t>
            </a:r>
          </a:p>
        </p:txBody>
      </p:sp>
      <p:sp>
        <p:nvSpPr>
          <p:cNvPr id="4" name="Slide Number Placeholder 3"/>
          <p:cNvSpPr>
            <a:spLocks noGrp="1"/>
          </p:cNvSpPr>
          <p:nvPr>
            <p:ph type="sldNum" sz="quarter" idx="5"/>
          </p:nvPr>
        </p:nvSpPr>
        <p:spPr/>
        <p:txBody>
          <a:bodyPr/>
          <a:lstStyle/>
          <a:p>
            <a:fld id="{BC437D3E-C459-4B1E-BFAD-106E38F8E2C6}" type="slidenum">
              <a:rPr lang="en-GB" smtClean="0"/>
              <a:t>11</a:t>
            </a:fld>
            <a:endParaRPr lang="en-GB"/>
          </a:p>
        </p:txBody>
      </p:sp>
    </p:spTree>
    <p:extLst>
      <p:ext uri="{BB962C8B-B14F-4D97-AF65-F5344CB8AC3E}">
        <p14:creationId xmlns:p14="http://schemas.microsoft.com/office/powerpoint/2010/main" val="185104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October  - March – programme targeted at advisors, those with interest in policy / strategy around CWB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Kicked off with CDS masterclass covering all policy landscape and all co-op models and EO.  134 attendees.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Collaborated with 15 partners to run 1 hour webinars across 4 pillars – workforce, procurement, finance, land property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Run twice each – 203 delegates across programme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DTAS and CSS participated  in land and property (Linda Gillespie) and Finance (Morven and Pauline)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Advanced to stage 2 (Co-op specific training) – 2 half days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Plan to run in depth EO specific training in due course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a:effectLst/>
                <a:latin typeface="Calibri" panose="020F0502020204030204" pitchFamily="34" charset="0"/>
                <a:ea typeface="Times New Roman" panose="02020603050405020304" pitchFamily="18" charset="0"/>
                <a:cs typeface="Times New Roman" panose="02020603050405020304" pitchFamily="18" charset="0"/>
              </a:rPr>
              <a:t>Next steps - targeted LA engagement – focussing on 5 areas HIE /SOSE /North Lan/ Fife /Aberdeenshire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37D3E-C459-4B1E-BFAD-106E38F8E2C6}" type="slidenum">
              <a:rPr lang="en-GB" smtClean="0"/>
              <a:t>12</a:t>
            </a:fld>
            <a:endParaRPr lang="en-GB"/>
          </a:p>
        </p:txBody>
      </p:sp>
    </p:spTree>
    <p:extLst>
      <p:ext uri="{BB962C8B-B14F-4D97-AF65-F5344CB8AC3E}">
        <p14:creationId xmlns:p14="http://schemas.microsoft.com/office/powerpoint/2010/main" val="2573882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cs typeface="Calibri"/>
              </a:rPr>
              <a:t>In a nutshell it’s a collective of businesses with a common aim/goal</a:t>
            </a:r>
          </a:p>
          <a:p>
            <a:pPr marL="171450" indent="-171450">
              <a:buFont typeface="Arial" panose="020B0604020202020204" pitchFamily="34" charset="0"/>
              <a:buChar char="•"/>
            </a:pPr>
            <a:r>
              <a:rPr lang="en-GB" altLang="en-US" dirty="0">
                <a:cs typeface="Calibri"/>
              </a:rPr>
              <a:t>You may have been working together informally and now there is a trigger to formalise into an incorporated legal form</a:t>
            </a:r>
          </a:p>
          <a:p>
            <a:pPr marL="171450" indent="-171450">
              <a:buFont typeface="Arial" panose="020B0604020202020204" pitchFamily="34" charset="0"/>
              <a:buChar char="•"/>
            </a:pPr>
            <a:r>
              <a:rPr lang="en-GB" altLang="en-US" dirty="0">
                <a:cs typeface="Calibri"/>
              </a:rPr>
              <a:t>Often this is linked to tendering or funded projects.  </a:t>
            </a:r>
          </a:p>
          <a:p>
            <a:pPr marL="171450" indent="-171450">
              <a:buFont typeface="Arial" panose="020B0604020202020204" pitchFamily="34" charset="0"/>
              <a:buChar char="•"/>
            </a:pPr>
            <a:r>
              <a:rPr lang="en-GB" altLang="en-US" dirty="0">
                <a:cs typeface="Calibri"/>
              </a:rPr>
              <a:t>We can work with 2 or more businesses but recommend at least 3.  </a:t>
            </a:r>
          </a:p>
          <a:p>
            <a:pPr marL="171450" indent="-171450">
              <a:buFont typeface="Arial" panose="020B0604020202020204" pitchFamily="34" charset="0"/>
              <a:buChar char="•"/>
            </a:pPr>
            <a:r>
              <a:rPr lang="en-GB" altLang="en-US" dirty="0">
                <a:cs typeface="Calibri"/>
              </a:rPr>
              <a:t>Can be very large (e.g. tourism consortia with lots of different partners from different sectors)</a:t>
            </a:r>
          </a:p>
          <a:p>
            <a:pPr marL="171450" indent="-171450">
              <a:buFont typeface="Arial" panose="020B0604020202020204" pitchFamily="34" charset="0"/>
              <a:buChar char="•"/>
            </a:pPr>
            <a:r>
              <a:rPr lang="en-GB" altLang="en-US" dirty="0">
                <a:cs typeface="Calibri"/>
              </a:rPr>
              <a:t>Or can be very small (e.g. a small number of smaller organisations working in the same sector to bid for a contract collectively, such as in Employability). </a:t>
            </a:r>
          </a:p>
          <a:p>
            <a:pPr marL="171450" indent="-171450">
              <a:buFont typeface="Arial" panose="020B0604020202020204" pitchFamily="34" charset="0"/>
              <a:buChar char="•"/>
            </a:pPr>
            <a:r>
              <a:rPr lang="en-GB" altLang="en-US" dirty="0">
                <a:cs typeface="Calibri"/>
              </a:rPr>
              <a:t>You can adopt a wide spectrum of cooperative principles – from fairly light, to front &amp; centre</a:t>
            </a:r>
          </a:p>
          <a:p>
            <a:pPr marL="171450" indent="-171450">
              <a:buFont typeface="Arial" panose="020B0604020202020204" pitchFamily="34" charset="0"/>
              <a:buChar char="•"/>
            </a:pPr>
            <a:r>
              <a:rPr lang="en-GB" altLang="en-US" dirty="0">
                <a:cs typeface="Calibri"/>
              </a:rPr>
              <a:t>For the legal structure, there are a range of options – Company Ltd by Guarantee is the most common; can use Comp Ltd by Shares, CIC, SCIO, or a Co-operative society</a:t>
            </a:r>
          </a:p>
        </p:txBody>
      </p:sp>
      <p:sp>
        <p:nvSpPr>
          <p:cNvPr id="4" name="Slide Number Placeholder 3"/>
          <p:cNvSpPr>
            <a:spLocks noGrp="1"/>
          </p:cNvSpPr>
          <p:nvPr>
            <p:ph type="sldNum" sz="quarter" idx="5"/>
          </p:nvPr>
        </p:nvSpPr>
        <p:spPr/>
        <p:txBody>
          <a:bodyPr/>
          <a:lstStyle/>
          <a:p>
            <a:fld id="{B458E0FB-4DFD-BC4B-8E6F-686BEB5D5DD9}" type="slidenum">
              <a:rPr lang="en-US" smtClean="0"/>
              <a:t>14</a:t>
            </a:fld>
            <a:endParaRPr lang="en-US"/>
          </a:p>
        </p:txBody>
      </p:sp>
    </p:spTree>
    <p:extLst>
      <p:ext uri="{BB962C8B-B14F-4D97-AF65-F5344CB8AC3E}">
        <p14:creationId xmlns:p14="http://schemas.microsoft.com/office/powerpoint/2010/main" val="317955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After we’ve dispelled myths about the model, we then help illustrate impact through Case Studies</a:t>
            </a:r>
          </a:p>
          <a:p>
            <a:pPr marL="171450" indent="-171450">
              <a:buFont typeface="Arial" panose="020B0604020202020204" pitchFamily="34" charset="0"/>
              <a:buChar char="•"/>
            </a:pPr>
            <a:r>
              <a:rPr lang="en-GB" dirty="0"/>
              <a:t>Granite Care Consortium is made up of 10 third sector &amp; private sector providers with decades of experience in delivering health &amp; social care services. </a:t>
            </a:r>
          </a:p>
          <a:p>
            <a:pPr marL="171450" indent="-171450">
              <a:buFont typeface="Arial" panose="020B0604020202020204" pitchFamily="34" charset="0"/>
              <a:buChar char="•"/>
            </a:pPr>
            <a:r>
              <a:rPr lang="en-GB" dirty="0"/>
              <a:t>Consortium suggestion included in the tender guidance materials provided by Aberdeen City Council. </a:t>
            </a:r>
          </a:p>
          <a:p>
            <a:pPr marL="171450" indent="-171450">
              <a:buFont typeface="Arial" panose="020B0604020202020204" pitchFamily="34" charset="0"/>
              <a:buChar char="•"/>
            </a:pPr>
            <a:r>
              <a:rPr lang="en-GB" dirty="0"/>
              <a:t>The council was looking for one operator to deliver its multi-million ‘Care at Home’ Aberdeen City Contract which combines virtually all publicly provided home care services in the city.</a:t>
            </a:r>
          </a:p>
          <a:p>
            <a:pPr marL="171450" indent="-171450">
              <a:buFont typeface="Arial" panose="020B0604020202020204" pitchFamily="34" charset="0"/>
              <a:buChar char="•"/>
            </a:pPr>
            <a:r>
              <a:rPr lang="en-GB" dirty="0"/>
              <a:t>The Consortium was set up to create market stability, improve outcomes and build a consistent trained and skilled workforce. </a:t>
            </a:r>
          </a:p>
          <a:p>
            <a:pPr marL="171450" indent="-171450">
              <a:buFont typeface="Arial" panose="020B0604020202020204" pitchFamily="34" charset="0"/>
              <a:buChar char="•"/>
            </a:pPr>
            <a:r>
              <a:rPr lang="en-GB" dirty="0"/>
              <a:t>Moving away from “task and time” to enable flexible support, unique for each individual, Granite Care Consortium offers a step change in how care is delivered in Aberdeen City.</a:t>
            </a:r>
          </a:p>
          <a:p>
            <a:pPr marL="171450" indent="-171450">
              <a:buFont typeface="Arial" panose="020B0604020202020204" pitchFamily="34" charset="0"/>
              <a:buChar char="•"/>
            </a:pPr>
            <a:r>
              <a:rPr lang="en-GB" dirty="0"/>
              <a:t>Early stage but collaboration and partnership bring a new approach to care, improving outcomes, community benefits and innovation.</a:t>
            </a:r>
          </a:p>
          <a:p>
            <a:endParaRPr lang="en-GB" dirty="0"/>
          </a:p>
        </p:txBody>
      </p:sp>
      <p:sp>
        <p:nvSpPr>
          <p:cNvPr id="4" name="Slide Number Placeholder 3"/>
          <p:cNvSpPr>
            <a:spLocks noGrp="1"/>
          </p:cNvSpPr>
          <p:nvPr>
            <p:ph type="sldNum" sz="quarter" idx="5"/>
          </p:nvPr>
        </p:nvSpPr>
        <p:spPr/>
        <p:txBody>
          <a:bodyPr/>
          <a:lstStyle/>
          <a:p>
            <a:fld id="{B458E0FB-4DFD-BC4B-8E6F-686BEB5D5DD9}" type="slidenum">
              <a:rPr lang="en-US" smtClean="0"/>
              <a:t>15</a:t>
            </a:fld>
            <a:endParaRPr lang="en-US"/>
          </a:p>
        </p:txBody>
      </p:sp>
    </p:spTree>
    <p:extLst>
      <p:ext uri="{BB962C8B-B14F-4D97-AF65-F5344CB8AC3E}">
        <p14:creationId xmlns:p14="http://schemas.microsoft.com/office/powerpoint/2010/main" val="369544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B458E0FB-4DFD-BC4B-8E6F-686BEB5D5DD9}" type="slidenum">
              <a:rPr lang="en-US" smtClean="0"/>
              <a:t>16</a:t>
            </a:fld>
            <a:endParaRPr lang="en-US"/>
          </a:p>
        </p:txBody>
      </p:sp>
    </p:spTree>
    <p:extLst>
      <p:ext uri="{BB962C8B-B14F-4D97-AF65-F5344CB8AC3E}">
        <p14:creationId xmlns:p14="http://schemas.microsoft.com/office/powerpoint/2010/main" val="197944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C9776B-14AC-46E1-8BD0-BC3245A712C7}" type="slidenum">
              <a:rPr lang="en-GB" smtClean="0"/>
              <a:t>17</a:t>
            </a:fld>
            <a:endParaRPr lang="en-GB"/>
          </a:p>
        </p:txBody>
      </p:sp>
    </p:spTree>
    <p:extLst>
      <p:ext uri="{BB962C8B-B14F-4D97-AF65-F5344CB8AC3E}">
        <p14:creationId xmlns:p14="http://schemas.microsoft.com/office/powerpoint/2010/main" val="2600329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9"/>
              </a:spcAft>
            </a:pPr>
            <a:r>
              <a:rPr lang="en-GB" dirty="0"/>
              <a:t>&lt;Play Video&gt;</a:t>
            </a:r>
          </a:p>
        </p:txBody>
      </p:sp>
      <p:sp>
        <p:nvSpPr>
          <p:cNvPr id="4" name="Slide Number Placeholder 3"/>
          <p:cNvSpPr>
            <a:spLocks noGrp="1"/>
          </p:cNvSpPr>
          <p:nvPr>
            <p:ph type="sldNum" sz="quarter" idx="5"/>
          </p:nvPr>
        </p:nvSpPr>
        <p:spPr/>
        <p:txBody>
          <a:bodyPr/>
          <a:lstStyle/>
          <a:p>
            <a:fld id="{BC437D3E-C459-4B1E-BFAD-106E38F8E2C6}" type="slidenum">
              <a:rPr lang="en-GB" smtClean="0"/>
              <a:t>18</a:t>
            </a:fld>
            <a:endParaRPr lang="en-GB"/>
          </a:p>
        </p:txBody>
      </p:sp>
    </p:spTree>
    <p:extLst>
      <p:ext uri="{BB962C8B-B14F-4D97-AF65-F5344CB8AC3E}">
        <p14:creationId xmlns:p14="http://schemas.microsoft.com/office/powerpoint/2010/main" val="403884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2024/25 positioning:</a:t>
            </a:r>
          </a:p>
          <a:p>
            <a:endParaRPr lang="en-GB" dirty="0"/>
          </a:p>
          <a:p>
            <a:pPr marL="171450" indent="-171450">
              <a:buFont typeface="Arial" panose="020B0604020202020204" pitchFamily="34" charset="0"/>
              <a:buChar char="•"/>
            </a:pPr>
            <a:r>
              <a:rPr lang="en-GB" dirty="0"/>
              <a:t>We’re a co-operative development support body.</a:t>
            </a:r>
          </a:p>
          <a:p>
            <a:pPr marL="171450" indent="-171450">
              <a:buFont typeface="Arial" panose="020B0604020202020204" pitchFamily="34" charset="0"/>
              <a:buChar char="•"/>
            </a:pPr>
            <a:r>
              <a:rPr lang="en-GB" dirty="0"/>
              <a:t>We’re not the only provider of support, but our position is key to help move towards a wellbeing economy</a:t>
            </a:r>
          </a:p>
          <a:p>
            <a:pPr marL="171450" indent="-171450">
              <a:buFont typeface="Arial" panose="020B0604020202020204" pitchFamily="34" charset="0"/>
              <a:buChar char="•"/>
            </a:pPr>
            <a:r>
              <a:rPr lang="en-GB" dirty="0"/>
              <a:t>Worker Co-ops - Workers Co-op Federation, Co-ops UK, </a:t>
            </a:r>
          </a:p>
          <a:p>
            <a:pPr marL="171450" indent="-171450">
              <a:buFont typeface="Arial" panose="020B0604020202020204" pitchFamily="34" charset="0"/>
              <a:buChar char="•"/>
            </a:pPr>
            <a:r>
              <a:rPr lang="en-GB" dirty="0"/>
              <a:t>Community Co-ops – DTAS and Plunkett UK</a:t>
            </a:r>
          </a:p>
          <a:p>
            <a:pPr marL="171450" indent="-171450">
              <a:buFont typeface="Arial" panose="020B0604020202020204" pitchFamily="34" charset="0"/>
              <a:buChar char="•"/>
            </a:pPr>
            <a:r>
              <a:rPr lang="en-GB" dirty="0"/>
              <a:t>We’re trying to be both proactive with messaging and persuasive to existing businesses, to reorientate our broader economy </a:t>
            </a:r>
          </a:p>
          <a:p>
            <a:pPr marL="628650" lvl="1" indent="-171450">
              <a:buFont typeface="Arial" panose="020B0604020202020204" pitchFamily="34" charset="0"/>
              <a:buChar char="•"/>
            </a:pPr>
            <a:r>
              <a:rPr lang="en-GB" dirty="0"/>
              <a:t>‘traditional’ businesses becoming IBM’s</a:t>
            </a:r>
          </a:p>
        </p:txBody>
      </p:sp>
      <p:sp>
        <p:nvSpPr>
          <p:cNvPr id="4" name="Slide Number Placeholder 3"/>
          <p:cNvSpPr>
            <a:spLocks noGrp="1"/>
          </p:cNvSpPr>
          <p:nvPr>
            <p:ph type="sldNum" sz="quarter" idx="5"/>
          </p:nvPr>
        </p:nvSpPr>
        <p:spPr/>
        <p:txBody>
          <a:bodyPr/>
          <a:lstStyle/>
          <a:p>
            <a:fld id="{BC437D3E-C459-4B1E-BFAD-106E38F8E2C6}" type="slidenum">
              <a:rPr lang="en-GB" smtClean="0"/>
              <a:t>2</a:t>
            </a:fld>
            <a:endParaRPr lang="en-GB"/>
          </a:p>
        </p:txBody>
      </p:sp>
    </p:spTree>
    <p:extLst>
      <p:ext uri="{BB962C8B-B14F-4D97-AF65-F5344CB8AC3E}">
        <p14:creationId xmlns:p14="http://schemas.microsoft.com/office/powerpoint/2010/main" val="7576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our key policy drivers – not sure if they differ from yours…?</a:t>
            </a:r>
          </a:p>
        </p:txBody>
      </p:sp>
      <p:sp>
        <p:nvSpPr>
          <p:cNvPr id="4" name="Slide Number Placeholder 3"/>
          <p:cNvSpPr>
            <a:spLocks noGrp="1"/>
          </p:cNvSpPr>
          <p:nvPr>
            <p:ph type="sldNum" sz="quarter" idx="5"/>
          </p:nvPr>
        </p:nvSpPr>
        <p:spPr/>
        <p:txBody>
          <a:bodyPr/>
          <a:lstStyle/>
          <a:p>
            <a:fld id="{80C9776B-14AC-46E1-8BD0-BC3245A712C7}" type="slidenum">
              <a:rPr lang="en-GB" smtClean="0"/>
              <a:t>3</a:t>
            </a:fld>
            <a:endParaRPr lang="en-GB"/>
          </a:p>
        </p:txBody>
      </p:sp>
    </p:spTree>
    <p:extLst>
      <p:ext uri="{BB962C8B-B14F-4D97-AF65-F5344CB8AC3E}">
        <p14:creationId xmlns:p14="http://schemas.microsoft.com/office/powerpoint/2010/main" val="3969849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GB" sz="1100" dirty="0"/>
              <a:t>We are Inclusive Models team</a:t>
            </a:r>
          </a:p>
          <a:p>
            <a:pPr marL="173370" indent="-173370">
              <a:buFont typeface="Arial" panose="020B0604020202020204" pitchFamily="34" charset="0"/>
              <a:buChar char="•"/>
            </a:pPr>
            <a:r>
              <a:rPr lang="en-GB" sz="1100" dirty="0"/>
              <a:t>‘Inclusive Models’ = ‘Plural Ownership of the economy’ – may have heard through CWB - sometimes called ‘Inclusive Ownership’.</a:t>
            </a:r>
          </a:p>
          <a:p>
            <a:endParaRPr lang="en-GB" sz="1100" dirty="0"/>
          </a:p>
          <a:p>
            <a:r>
              <a:rPr lang="en-GB" sz="1100" dirty="0"/>
              <a:t>An ‘inclusive business model’ = greater equality through;</a:t>
            </a:r>
          </a:p>
          <a:p>
            <a:pPr marL="635691" lvl="1" indent="-173370">
              <a:buFont typeface="Arial" panose="020B0604020202020204" pitchFamily="34" charset="0"/>
              <a:buChar char="•"/>
            </a:pPr>
            <a:r>
              <a:rPr lang="en-GB" sz="1100" dirty="0"/>
              <a:t>positive societal impact -  fairer profit distribution   -   shared ownership   -   allows everyone within the organisation to have a voice. </a:t>
            </a:r>
          </a:p>
          <a:p>
            <a:pPr marL="635691" lvl="1" indent="-173370">
              <a:buFont typeface="Arial" panose="020B0604020202020204" pitchFamily="34" charset="0"/>
              <a:buChar char="•"/>
            </a:pPr>
            <a:endParaRPr lang="en-GB" sz="1100" dirty="0"/>
          </a:p>
          <a:p>
            <a:r>
              <a:rPr lang="en-GB" sz="1100" dirty="0"/>
              <a:t>Such models are </a:t>
            </a:r>
            <a:r>
              <a:rPr lang="en-GB" sz="1100" b="1" dirty="0"/>
              <a:t>values-driven</a:t>
            </a:r>
            <a:r>
              <a:rPr lang="en-GB" sz="1100" dirty="0"/>
              <a:t> with </a:t>
            </a:r>
            <a:r>
              <a:rPr lang="en-GB" sz="1100" b="1" dirty="0"/>
              <a:t>greater democracy, accountability and collaboration </a:t>
            </a:r>
            <a:r>
              <a:rPr lang="en-GB" sz="1100" dirty="0"/>
              <a:t>at their core.  </a:t>
            </a:r>
          </a:p>
          <a:p>
            <a:r>
              <a:rPr lang="en-GB" sz="1100" dirty="0"/>
              <a:t>empower their employees and members - more resilient in the face of economic challenges. </a:t>
            </a:r>
          </a:p>
          <a:p>
            <a:r>
              <a:rPr lang="en-GB" sz="1100" dirty="0"/>
              <a:t>Businesses built on inclusive model structures = </a:t>
            </a:r>
            <a:r>
              <a:rPr lang="en-GB" sz="1100" b="1" dirty="0"/>
              <a:t>fairer employment practices </a:t>
            </a:r>
            <a:r>
              <a:rPr lang="en-GB" sz="1100" dirty="0"/>
              <a:t>and </a:t>
            </a:r>
            <a:r>
              <a:rPr lang="en-GB" sz="1100" b="1" dirty="0"/>
              <a:t>consider positive impact </a:t>
            </a:r>
          </a:p>
          <a:p>
            <a:endParaRPr lang="en-GB" sz="1100" dirty="0"/>
          </a:p>
          <a:p>
            <a:r>
              <a:rPr lang="en-GB" sz="1100" dirty="0"/>
              <a:t>And there are 3 key models that are widely attributed to inclusive business – (click through)</a:t>
            </a:r>
          </a:p>
          <a:p>
            <a:endParaRPr lang="en-GB" sz="1100" dirty="0"/>
          </a:p>
          <a:p>
            <a:r>
              <a:rPr lang="en-GB" sz="1100" dirty="0"/>
              <a:t>Employee owned businesses tend not to be social enterprises (i.e. organisations that are committed to social objectives and to re-investing profits they make into their social mission). The majority of employee owned companies are profitable commercial businesses. Equally, they are not usually cooperatives, which can include organisations owned by customers and/or members and bound by certain operating principals or ‘rules’. </a:t>
            </a:r>
          </a:p>
          <a:p>
            <a:endParaRPr lang="en-GB" dirty="0"/>
          </a:p>
        </p:txBody>
      </p:sp>
      <p:sp>
        <p:nvSpPr>
          <p:cNvPr id="4" name="Slide Number Placeholder 3"/>
          <p:cNvSpPr>
            <a:spLocks noGrp="1"/>
          </p:cNvSpPr>
          <p:nvPr>
            <p:ph type="sldNum" sz="quarter" idx="5"/>
          </p:nvPr>
        </p:nvSpPr>
        <p:spPr/>
        <p:txBody>
          <a:bodyPr/>
          <a:lstStyle/>
          <a:p>
            <a:fld id="{BC437D3E-C459-4B1E-BFAD-106E38F8E2C6}" type="slidenum">
              <a:rPr lang="en-GB" smtClean="0"/>
              <a:t>4</a:t>
            </a:fld>
            <a:endParaRPr lang="en-GB"/>
          </a:p>
        </p:txBody>
      </p:sp>
    </p:spTree>
    <p:extLst>
      <p:ext uri="{BB962C8B-B14F-4D97-AF65-F5344CB8AC3E}">
        <p14:creationId xmlns:p14="http://schemas.microsoft.com/office/powerpoint/2010/main" val="137802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basic distinction that start to emerge, is that Co-ops and Employee-owned businesses have distinctive dividend and ownership structures.  </a:t>
            </a:r>
          </a:p>
          <a:p>
            <a:endParaRPr lang="en-GB" dirty="0"/>
          </a:p>
          <a:p>
            <a:r>
              <a:rPr lang="en-GB" dirty="0"/>
              <a:t>Social Enterprises on the other hand – more interested in re-investing profits into social mission. (Charities)</a:t>
            </a:r>
          </a:p>
          <a:p>
            <a:endParaRPr lang="en-GB" dirty="0"/>
          </a:p>
        </p:txBody>
      </p:sp>
      <p:sp>
        <p:nvSpPr>
          <p:cNvPr id="4" name="Slide Number Placeholder 3"/>
          <p:cNvSpPr>
            <a:spLocks noGrp="1"/>
          </p:cNvSpPr>
          <p:nvPr>
            <p:ph type="sldNum" sz="quarter" idx="5"/>
          </p:nvPr>
        </p:nvSpPr>
        <p:spPr/>
        <p:txBody>
          <a:bodyPr/>
          <a:lstStyle/>
          <a:p>
            <a:fld id="{80C9776B-14AC-46E1-8BD0-BC3245A712C7}" type="slidenum">
              <a:rPr lang="en-GB" smtClean="0"/>
              <a:t>5</a:t>
            </a:fld>
            <a:endParaRPr lang="en-GB"/>
          </a:p>
        </p:txBody>
      </p:sp>
    </p:spTree>
    <p:extLst>
      <p:ext uri="{BB962C8B-B14F-4D97-AF65-F5344CB8AC3E}">
        <p14:creationId xmlns:p14="http://schemas.microsoft.com/office/powerpoint/2010/main" val="286084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07000"/>
              </a:lnSpc>
              <a:spcAft>
                <a:spcPts val="809"/>
              </a:spcAft>
              <a:buFont typeface="Arial" panose="020B0604020202020204" pitchFamily="34" charset="0"/>
              <a:buChar char="•"/>
            </a:pPr>
            <a:r>
              <a:rPr lang="en-GB" dirty="0">
                <a:cs typeface="Calibri"/>
              </a:rPr>
              <a:t>We promote that co-ops are about the “</a:t>
            </a:r>
            <a:r>
              <a:rPr lang="en-GB" dirty="0"/>
              <a:t>HOW” rather than the “WHAT” – co-op’s can be almost anything, but it’s about how they do business that’s different.</a:t>
            </a:r>
          </a:p>
          <a:p>
            <a:pPr marL="171450" indent="-171450" algn="just">
              <a:lnSpc>
                <a:spcPct val="107000"/>
              </a:lnSpc>
              <a:spcAft>
                <a:spcPts val="809"/>
              </a:spcAft>
              <a:buFont typeface="Arial" panose="020B0604020202020204" pitchFamily="34" charset="0"/>
              <a:buChar char="•"/>
            </a:pPr>
            <a:r>
              <a:rPr lang="en-GB" dirty="0">
                <a:cs typeface="Calibri"/>
              </a:rPr>
              <a:t>We spend a lot of time dispelling myths about co-ops to corporate businesses and other public bodies</a:t>
            </a:r>
          </a:p>
          <a:p>
            <a:pPr marL="171450" indent="-171450" algn="just">
              <a:lnSpc>
                <a:spcPct val="107000"/>
              </a:lnSpc>
              <a:spcAft>
                <a:spcPts val="809"/>
              </a:spcAft>
              <a:buFont typeface="Arial" panose="020B0604020202020204" pitchFamily="34" charset="0"/>
              <a:buChar char="•"/>
            </a:pPr>
            <a:r>
              <a:rPr lang="en-GB" dirty="0">
                <a:cs typeface="Calibri"/>
              </a:rPr>
              <a:t>New video series helps to illustrate what we come up against a lot here in Scotland (the biggest being the Co-operative Retailer here in the UK)</a:t>
            </a:r>
          </a:p>
          <a:p>
            <a:pPr marL="171450" indent="-171450" algn="just">
              <a:lnSpc>
                <a:spcPct val="107000"/>
              </a:lnSpc>
              <a:spcAft>
                <a:spcPts val="809"/>
              </a:spcAft>
              <a:buFont typeface="Arial" panose="020B0604020202020204" pitchFamily="34" charset="0"/>
              <a:buChar char="•"/>
            </a:pPr>
            <a:r>
              <a:rPr lang="en-GB" dirty="0">
                <a:cs typeface="Calibri"/>
              </a:rPr>
              <a:t>&lt;Play Video&gt;</a:t>
            </a:r>
          </a:p>
          <a:p>
            <a:pPr algn="just">
              <a:lnSpc>
                <a:spcPct val="107000"/>
              </a:lnSpc>
              <a:spcAft>
                <a:spcPts val="809"/>
              </a:spcAft>
            </a:pPr>
            <a:endParaRPr lang="en-GB" dirty="0"/>
          </a:p>
          <a:p>
            <a:pPr algn="just">
              <a:lnSpc>
                <a:spcPct val="107000"/>
              </a:lnSpc>
              <a:spcAft>
                <a:spcPts val="809"/>
              </a:spcAft>
            </a:pPr>
            <a:endParaRPr lang="en-GB" dirty="0"/>
          </a:p>
        </p:txBody>
      </p:sp>
      <p:sp>
        <p:nvSpPr>
          <p:cNvPr id="4" name="Slide Number Placeholder 3"/>
          <p:cNvSpPr>
            <a:spLocks noGrp="1"/>
          </p:cNvSpPr>
          <p:nvPr>
            <p:ph type="sldNum" sz="quarter" idx="5"/>
          </p:nvPr>
        </p:nvSpPr>
        <p:spPr/>
        <p:txBody>
          <a:bodyPr/>
          <a:lstStyle/>
          <a:p>
            <a:fld id="{BC437D3E-C459-4B1E-BFAD-106E38F8E2C6}" type="slidenum">
              <a:rPr lang="en-GB" smtClean="0"/>
              <a:t>6</a:t>
            </a:fld>
            <a:endParaRPr lang="en-GB"/>
          </a:p>
        </p:txBody>
      </p:sp>
    </p:spTree>
    <p:extLst>
      <p:ext uri="{BB962C8B-B14F-4D97-AF65-F5344CB8AC3E}">
        <p14:creationId xmlns:p14="http://schemas.microsoft.com/office/powerpoint/2010/main" val="234004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Such adaptable/applicable model I feel that there's a co-operative model for all business ventures. </a:t>
            </a:r>
          </a:p>
          <a:p>
            <a:endParaRPr lang="en-GB" dirty="0"/>
          </a:p>
          <a:p>
            <a:pPr marL="171450" indent="-171450">
              <a:buFont typeface="Arial" panose="020B0604020202020204" pitchFamily="34" charset="0"/>
              <a:buChar char="•"/>
            </a:pPr>
            <a:r>
              <a:rPr lang="en-GB" dirty="0"/>
              <a:t>A co-op is a business or organisation that’s owned and controlled by its members</a:t>
            </a:r>
          </a:p>
          <a:p>
            <a:pPr marL="171450" indent="-171450">
              <a:buFont typeface="Arial" panose="020B0604020202020204" pitchFamily="34" charset="0"/>
              <a:buChar char="•"/>
            </a:pPr>
            <a:r>
              <a:rPr lang="en-GB" dirty="0"/>
              <a:t>Membership organisation</a:t>
            </a:r>
          </a:p>
          <a:p>
            <a:pPr marL="171450" indent="-171450">
              <a:buFont typeface="Arial" panose="020B0604020202020204" pitchFamily="34" charset="0"/>
              <a:buChar char="•"/>
            </a:pPr>
            <a:r>
              <a:rPr lang="en-GB" dirty="0"/>
              <a:t>Primary purpose is to meet the needs of those members</a:t>
            </a:r>
          </a:p>
          <a:p>
            <a:pPr marL="171450" indent="-171450">
              <a:buFont typeface="Arial" panose="020B0604020202020204" pitchFamily="34" charset="0"/>
              <a:buChar char="•"/>
            </a:pPr>
            <a:r>
              <a:rPr lang="en-GB" dirty="0"/>
              <a:t>The members can be its customers, employees, residents or suppliers</a:t>
            </a:r>
          </a:p>
          <a:p>
            <a:pPr marL="171450" indent="-171450">
              <a:buFont typeface="Arial" panose="020B0604020202020204" pitchFamily="34" charset="0"/>
              <a:buChar char="•"/>
            </a:pPr>
            <a:r>
              <a:rPr lang="en-GB" dirty="0"/>
              <a:t>ALL  are receiving a direct benefit from being a members and they a have a say in how the co-op is run.</a:t>
            </a:r>
          </a:p>
          <a:p>
            <a:endParaRPr lang="en-GB" dirty="0"/>
          </a:p>
          <a:p>
            <a:r>
              <a:rPr lang="en-GB" dirty="0"/>
              <a:t>So Co-ops are about the HOW rather than the WHAT</a:t>
            </a:r>
          </a:p>
          <a:p>
            <a:endParaRPr lang="en-GB" dirty="0"/>
          </a:p>
        </p:txBody>
      </p:sp>
      <p:sp>
        <p:nvSpPr>
          <p:cNvPr id="4" name="Slide Number Placeholder 3"/>
          <p:cNvSpPr>
            <a:spLocks noGrp="1"/>
          </p:cNvSpPr>
          <p:nvPr>
            <p:ph type="sldNum" sz="quarter" idx="5"/>
          </p:nvPr>
        </p:nvSpPr>
        <p:spPr/>
        <p:txBody>
          <a:bodyPr/>
          <a:lstStyle/>
          <a:p>
            <a:fld id="{80C9776B-14AC-46E1-8BD0-BC3245A712C7}" type="slidenum">
              <a:rPr lang="en-GB" smtClean="0"/>
              <a:t>7</a:t>
            </a:fld>
            <a:endParaRPr lang="en-GB"/>
          </a:p>
        </p:txBody>
      </p:sp>
    </p:spTree>
    <p:extLst>
      <p:ext uri="{BB962C8B-B14F-4D97-AF65-F5344CB8AC3E}">
        <p14:creationId xmlns:p14="http://schemas.microsoft.com/office/powerpoint/2010/main" val="384239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9"/>
              </a:spcAft>
            </a:pPr>
            <a:r>
              <a:rPr lang="en-GB" dirty="0"/>
              <a:t>Benefits of Co-op Model:</a:t>
            </a:r>
          </a:p>
          <a:p>
            <a:pPr marL="171450" indent="-171450" algn="l">
              <a:lnSpc>
                <a:spcPct val="107000"/>
              </a:lnSpc>
              <a:spcAft>
                <a:spcPts val="809"/>
              </a:spcAft>
              <a:buFont typeface="Arial" panose="020B0604020202020204" pitchFamily="34" charset="0"/>
              <a:buChar char="•"/>
            </a:pPr>
            <a:r>
              <a:rPr lang="en-GB" dirty="0"/>
              <a:t>Sharing costs, skills, resources, </a:t>
            </a:r>
            <a:br>
              <a:rPr lang="en-GB" dirty="0"/>
            </a:br>
            <a:r>
              <a:rPr lang="en-GB" dirty="0"/>
              <a:t>knowledge and risk </a:t>
            </a:r>
          </a:p>
          <a:p>
            <a:pPr marL="171450" indent="-171450" algn="l">
              <a:lnSpc>
                <a:spcPct val="107000"/>
              </a:lnSpc>
              <a:spcAft>
                <a:spcPts val="809"/>
              </a:spcAft>
              <a:buFont typeface="Arial" panose="020B0604020202020204" pitchFamily="34" charset="0"/>
              <a:buChar char="•"/>
            </a:pPr>
            <a:r>
              <a:rPr lang="en-GB" dirty="0"/>
              <a:t>Gaining new opportunities</a:t>
            </a:r>
          </a:p>
          <a:p>
            <a:pPr marL="171450" indent="-171450" algn="l">
              <a:lnSpc>
                <a:spcPct val="107000"/>
              </a:lnSpc>
              <a:spcAft>
                <a:spcPts val="809"/>
              </a:spcAft>
              <a:buFont typeface="Arial" panose="020B0604020202020204" pitchFamily="34" charset="0"/>
              <a:buChar char="•"/>
            </a:pPr>
            <a:r>
              <a:rPr lang="en-GB" dirty="0"/>
              <a:t>Enjoying peer support</a:t>
            </a:r>
          </a:p>
          <a:p>
            <a:pPr marL="171450" indent="-171450" algn="l">
              <a:lnSpc>
                <a:spcPct val="107000"/>
              </a:lnSpc>
              <a:spcAft>
                <a:spcPts val="809"/>
              </a:spcAft>
              <a:buFont typeface="Arial" panose="020B0604020202020204" pitchFamily="34" charset="0"/>
              <a:buChar char="•"/>
            </a:pPr>
            <a:r>
              <a:rPr lang="en-GB" dirty="0"/>
              <a:t>Gaining access to fairer, more decent work</a:t>
            </a:r>
          </a:p>
          <a:p>
            <a:pPr marL="171450" indent="-171450" algn="l">
              <a:lnSpc>
                <a:spcPct val="107000"/>
              </a:lnSpc>
              <a:spcAft>
                <a:spcPts val="809"/>
              </a:spcAft>
              <a:buFont typeface="Arial" panose="020B0604020202020204" pitchFamily="34" charset="0"/>
              <a:buChar char="•"/>
            </a:pPr>
            <a:r>
              <a:rPr lang="en-GB" dirty="0"/>
              <a:t>Sharing profits</a:t>
            </a:r>
          </a:p>
          <a:p>
            <a:pPr marL="171450" indent="-171450" algn="l">
              <a:lnSpc>
                <a:spcPct val="107000"/>
              </a:lnSpc>
              <a:spcAft>
                <a:spcPts val="809"/>
              </a:spcAft>
              <a:buFont typeface="Arial" panose="020B0604020202020204" pitchFamily="34" charset="0"/>
              <a:buChar char="•"/>
            </a:pPr>
            <a:r>
              <a:rPr lang="en-GB" dirty="0"/>
              <a:t>Being able to bid for larger scale tenders</a:t>
            </a:r>
          </a:p>
          <a:p>
            <a:pPr marL="171450" indent="-171450" algn="l">
              <a:lnSpc>
                <a:spcPct val="107000"/>
              </a:lnSpc>
              <a:spcAft>
                <a:spcPts val="809"/>
              </a:spcAft>
              <a:buFont typeface="Arial" panose="020B0604020202020204" pitchFamily="34" charset="0"/>
              <a:buChar char="•"/>
            </a:pPr>
            <a:r>
              <a:rPr lang="en-GB" dirty="0"/>
              <a:t>Gaining access to new markets</a:t>
            </a:r>
          </a:p>
          <a:p>
            <a:pPr marL="171450" indent="-171450" algn="l">
              <a:lnSpc>
                <a:spcPct val="107000"/>
              </a:lnSpc>
              <a:spcAft>
                <a:spcPts val="809"/>
              </a:spcAft>
              <a:buFont typeface="Arial" panose="020B0604020202020204" pitchFamily="34" charset="0"/>
              <a:buChar char="•"/>
            </a:pPr>
            <a:r>
              <a:rPr lang="en-GB" dirty="0"/>
              <a:t>Innovating through sharing creative ideas</a:t>
            </a:r>
          </a:p>
          <a:p>
            <a:pPr marL="171450" indent="-171450" algn="l">
              <a:lnSpc>
                <a:spcPct val="107000"/>
              </a:lnSpc>
              <a:spcAft>
                <a:spcPts val="809"/>
              </a:spcAft>
              <a:buFont typeface="Arial" panose="020B0604020202020204" pitchFamily="34" charset="0"/>
              <a:buChar char="•"/>
            </a:pPr>
            <a:r>
              <a:rPr lang="en-GB" dirty="0"/>
              <a:t>Building greater brand recognition</a:t>
            </a:r>
          </a:p>
          <a:p>
            <a:pPr marL="171450" indent="-171450" algn="l">
              <a:lnSpc>
                <a:spcPct val="107000"/>
              </a:lnSpc>
              <a:spcAft>
                <a:spcPts val="809"/>
              </a:spcAft>
              <a:buFont typeface="Arial" panose="020B0604020202020204" pitchFamily="34" charset="0"/>
              <a:buChar char="•"/>
            </a:pPr>
            <a:r>
              <a:rPr lang="en-GB" dirty="0"/>
              <a:t>Increasing efficiency</a:t>
            </a:r>
          </a:p>
          <a:p>
            <a:pPr marL="171450" indent="-171450" algn="l">
              <a:lnSpc>
                <a:spcPct val="107000"/>
              </a:lnSpc>
              <a:spcAft>
                <a:spcPts val="809"/>
              </a:spcAft>
              <a:buFont typeface="Arial" panose="020B0604020202020204" pitchFamily="34" charset="0"/>
              <a:buChar char="•"/>
            </a:pPr>
            <a:r>
              <a:rPr lang="en-GB" dirty="0"/>
              <a:t>Increasing resilience</a:t>
            </a:r>
          </a:p>
          <a:p>
            <a:pPr algn="just">
              <a:lnSpc>
                <a:spcPct val="107000"/>
              </a:lnSpc>
              <a:spcAft>
                <a:spcPts val="809"/>
              </a:spcAft>
            </a:pPr>
            <a:endParaRPr lang="en-GB" dirty="0"/>
          </a:p>
        </p:txBody>
      </p:sp>
      <p:sp>
        <p:nvSpPr>
          <p:cNvPr id="4" name="Slide Number Placeholder 3"/>
          <p:cNvSpPr>
            <a:spLocks noGrp="1"/>
          </p:cNvSpPr>
          <p:nvPr>
            <p:ph type="sldNum" sz="quarter" idx="5"/>
          </p:nvPr>
        </p:nvSpPr>
        <p:spPr/>
        <p:txBody>
          <a:bodyPr/>
          <a:lstStyle/>
          <a:p>
            <a:fld id="{BC437D3E-C459-4B1E-BFAD-106E38F8E2C6}" type="slidenum">
              <a:rPr lang="en-GB" smtClean="0"/>
              <a:t>8</a:t>
            </a:fld>
            <a:endParaRPr lang="en-GB"/>
          </a:p>
        </p:txBody>
      </p:sp>
    </p:spTree>
    <p:extLst>
      <p:ext uri="{BB962C8B-B14F-4D97-AF65-F5344CB8AC3E}">
        <p14:creationId xmlns:p14="http://schemas.microsoft.com/office/powerpoint/2010/main" val="1181790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a:t> - This gives a sense of the size and scale of co-ops in the UK in Scotland and contribution to economy.</a:t>
            </a:r>
          </a:p>
          <a:p>
            <a:pPr defTabSz="924641">
              <a:defRPr/>
            </a:pPr>
            <a:endParaRPr lang="en-GB" sz="1800"/>
          </a:p>
          <a:p>
            <a:pPr defTabSz="924641">
              <a:defRPr/>
            </a:pPr>
            <a:r>
              <a:rPr lang="en-GB" sz="1800"/>
              <a:t>Hidden business model…</a:t>
            </a:r>
          </a:p>
          <a:p>
            <a:endParaRPr lang="en-GB" sz="1800"/>
          </a:p>
          <a:p>
            <a:pPr marL="173370" indent="-173370">
              <a:buFont typeface="Calibri"/>
              <a:buChar char="-"/>
            </a:pPr>
            <a:r>
              <a:rPr lang="en-GB" sz="1800"/>
              <a:t>So much potential to help guide businesses towards a more fairer, more democratic &amp; resilient model </a:t>
            </a:r>
            <a:endParaRPr lang="en-GB" sz="1800">
              <a:cs typeface="Calibri"/>
            </a:endParaRPr>
          </a:p>
          <a:p>
            <a:endParaRPr lang="en-GB" sz="1800"/>
          </a:p>
          <a:p>
            <a:pPr marL="173370" indent="-173370">
              <a:buFont typeface="Calibri"/>
              <a:buChar char="-"/>
            </a:pPr>
            <a:r>
              <a:rPr lang="en-GB" sz="1800"/>
              <a:t>76% of new start co-ops survive their first five years compared to 42% of other types of business</a:t>
            </a:r>
            <a:endParaRPr lang="en-GB" sz="1800">
              <a:cs typeface="Calibri"/>
            </a:endParaRP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458E0FB-4DFD-BC4B-8E6F-686BEB5D5DD9}" type="slidenum">
              <a:rPr lang="en-US" smtClean="0"/>
              <a:t>9</a:t>
            </a:fld>
            <a:endParaRPr lang="en-US"/>
          </a:p>
        </p:txBody>
      </p:sp>
    </p:spTree>
    <p:extLst>
      <p:ext uri="{BB962C8B-B14F-4D97-AF65-F5344CB8AC3E}">
        <p14:creationId xmlns:p14="http://schemas.microsoft.com/office/powerpoint/2010/main" val="3072629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2067-DB9B-32F6-E4CE-6306D4EE2DF3}"/>
              </a:ext>
            </a:extLst>
          </p:cNvPr>
          <p:cNvSpPr>
            <a:spLocks noGrp="1"/>
          </p:cNvSpPr>
          <p:nvPr>
            <p:ph type="ctrTitle"/>
          </p:nvPr>
        </p:nvSpPr>
        <p:spPr>
          <a:xfrm>
            <a:off x="587375" y="2618261"/>
            <a:ext cx="7272338" cy="2387600"/>
          </a:xfrm>
        </p:spPr>
        <p:txBody>
          <a:bodyPr anchor="b"/>
          <a:lstStyle>
            <a:lvl1pPr algn="l">
              <a:defRPr sz="6000" b="1">
                <a:solidFill>
                  <a:schemeClr val="bg1"/>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BE9C2D4-0BB1-ACF6-FC92-09B1D2D7C366}"/>
              </a:ext>
            </a:extLst>
          </p:cNvPr>
          <p:cNvSpPr>
            <a:spLocks noGrp="1"/>
          </p:cNvSpPr>
          <p:nvPr>
            <p:ph type="subTitle" idx="1"/>
          </p:nvPr>
        </p:nvSpPr>
        <p:spPr>
          <a:xfrm>
            <a:off x="587375" y="5257800"/>
            <a:ext cx="7272338" cy="369332"/>
          </a:xfrm>
        </p:spPr>
        <p:txBody>
          <a:bodyPr wrap="square">
            <a:spAutoFit/>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Graphic 7">
            <a:extLst>
              <a:ext uri="{FF2B5EF4-FFF2-40B4-BE49-F238E27FC236}">
                <a16:creationId xmlns:a16="http://schemas.microsoft.com/office/drawing/2014/main" id="{CF684A30-ACCA-F0AA-A9B3-A786870CF6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375" y="374650"/>
            <a:ext cx="3384550" cy="610546"/>
          </a:xfrm>
          <a:prstGeom prst="rect">
            <a:avLst/>
          </a:prstGeom>
        </p:spPr>
      </p:pic>
    </p:spTree>
    <p:extLst>
      <p:ext uri="{BB962C8B-B14F-4D97-AF65-F5344CB8AC3E}">
        <p14:creationId xmlns:p14="http://schemas.microsoft.com/office/powerpoint/2010/main" val="1692430410"/>
      </p:ext>
    </p:extLst>
  </p:cSld>
  <p:clrMapOvr>
    <a:masterClrMapping/>
  </p:clrMapOvr>
  <p:extLst>
    <p:ext uri="{DCECCB84-F9BA-43D5-87BE-67443E8EF086}">
      <p15:sldGuideLst xmlns:p15="http://schemas.microsoft.com/office/powerpoint/2012/main">
        <p15:guide id="1" orient="horz" pos="2160" userDrawn="1">
          <p15:clr>
            <a:srgbClr val="FBAE40"/>
          </p15:clr>
        </p15:guide>
        <p15:guide id="4" pos="4951" userDrawn="1">
          <p15:clr>
            <a:srgbClr val="FBAE40"/>
          </p15:clr>
        </p15:guide>
        <p15:guide id="5" pos="5087" userDrawn="1">
          <p15:clr>
            <a:srgbClr val="FBAE40"/>
          </p15:clr>
        </p15:guide>
        <p15:guide id="6" pos="2593" userDrawn="1">
          <p15:clr>
            <a:srgbClr val="FBAE40"/>
          </p15:clr>
        </p15:guide>
        <p15:guide id="7" pos="2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4A3F793-E3E5-6F96-1454-9E2C0431CB80}"/>
              </a:ext>
            </a:extLst>
          </p:cNvPr>
          <p:cNvGrpSpPr/>
          <p:nvPr userDrawn="1"/>
        </p:nvGrpSpPr>
        <p:grpSpPr>
          <a:xfrm>
            <a:off x="11187830" y="6245023"/>
            <a:ext cx="416795" cy="416882"/>
            <a:chOff x="11187830" y="6245023"/>
            <a:chExt cx="416795" cy="416882"/>
          </a:xfrm>
        </p:grpSpPr>
        <p:sp>
          <p:nvSpPr>
            <p:cNvPr id="8" name="Freeform: Shape 7">
              <a:extLst>
                <a:ext uri="{FF2B5EF4-FFF2-40B4-BE49-F238E27FC236}">
                  <a16:creationId xmlns:a16="http://schemas.microsoft.com/office/drawing/2014/main" id="{BFB1F061-A0FF-4FF3-4391-102A444ABD91}"/>
                </a:ext>
              </a:extLst>
            </p:cNvPr>
            <p:cNvSpPr/>
            <p:nvPr/>
          </p:nvSpPr>
          <p:spPr>
            <a:xfrm>
              <a:off x="11214786" y="6271992"/>
              <a:ext cx="389839" cy="389913"/>
            </a:xfrm>
            <a:custGeom>
              <a:avLst/>
              <a:gdLst>
                <a:gd name="connsiteX0" fmla="*/ 372609 w 389839"/>
                <a:gd name="connsiteY0" fmla="*/ 130275 h 389913"/>
                <a:gd name="connsiteX1" fmla="*/ 130293 w 389839"/>
                <a:gd name="connsiteY1" fmla="*/ 17309 h 389913"/>
                <a:gd name="connsiteX2" fmla="*/ 17326 w 389839"/>
                <a:gd name="connsiteY2" fmla="*/ 259625 h 389913"/>
                <a:gd name="connsiteX3" fmla="*/ 259547 w 389839"/>
                <a:gd name="connsiteY3" fmla="*/ 372591 h 389913"/>
                <a:gd name="connsiteX4" fmla="*/ 372513 w 389839"/>
                <a:gd name="connsiteY4" fmla="*/ 130371 h 38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39" h="389913">
                  <a:moveTo>
                    <a:pt x="372609" y="130275"/>
                  </a:moveTo>
                  <a:cubicBezTo>
                    <a:pt x="333366" y="22548"/>
                    <a:pt x="259261" y="-29649"/>
                    <a:pt x="130293" y="17309"/>
                  </a:cubicBezTo>
                  <a:cubicBezTo>
                    <a:pt x="1324" y="64267"/>
                    <a:pt x="-21917" y="151802"/>
                    <a:pt x="17326" y="259625"/>
                  </a:cubicBezTo>
                  <a:cubicBezTo>
                    <a:pt x="56569" y="367448"/>
                    <a:pt x="130578" y="419550"/>
                    <a:pt x="259547" y="372591"/>
                  </a:cubicBezTo>
                  <a:cubicBezTo>
                    <a:pt x="388515" y="325633"/>
                    <a:pt x="411756" y="238098"/>
                    <a:pt x="372513" y="130371"/>
                  </a:cubicBezTo>
                </a:path>
              </a:pathLst>
            </a:custGeom>
            <a:solidFill>
              <a:schemeClr val="accent2"/>
            </a:solidFill>
            <a:ln w="0" cap="flat">
              <a:noFill/>
              <a:prstDash val="solid"/>
              <a:miter/>
            </a:ln>
          </p:spPr>
          <p:txBody>
            <a:bodyPr rtlCol="0" anchor="ctr"/>
            <a:lstStyle/>
            <a:p>
              <a:endParaRPr lang="en-GB" b="1" dirty="0"/>
            </a:p>
          </p:txBody>
        </p:sp>
        <p:sp>
          <p:nvSpPr>
            <p:cNvPr id="9" name="Freeform: Shape 8">
              <a:extLst>
                <a:ext uri="{FF2B5EF4-FFF2-40B4-BE49-F238E27FC236}">
                  <a16:creationId xmlns:a16="http://schemas.microsoft.com/office/drawing/2014/main" id="{38B8A8A4-F4BE-6DAA-DC99-98CA58016700}"/>
                </a:ext>
              </a:extLst>
            </p:cNvPr>
            <p:cNvSpPr/>
            <p:nvPr/>
          </p:nvSpPr>
          <p:spPr>
            <a:xfrm>
              <a:off x="11187830" y="6245023"/>
              <a:ext cx="389839" cy="389831"/>
            </a:xfrm>
            <a:custGeom>
              <a:avLst/>
              <a:gdLst>
                <a:gd name="connsiteX0" fmla="*/ 372513 w 389839"/>
                <a:gd name="connsiteY0" fmla="*/ 130289 h 389831"/>
                <a:gd name="connsiteX1" fmla="*/ 130293 w 389839"/>
                <a:gd name="connsiteY1" fmla="*/ 17322 h 389831"/>
                <a:gd name="connsiteX2" fmla="*/ 17326 w 389839"/>
                <a:gd name="connsiteY2" fmla="*/ 259543 h 389831"/>
                <a:gd name="connsiteX3" fmla="*/ 259547 w 389839"/>
                <a:gd name="connsiteY3" fmla="*/ 372510 h 389831"/>
                <a:gd name="connsiteX4" fmla="*/ 372513 w 389839"/>
                <a:gd name="connsiteY4" fmla="*/ 130289 h 38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39" h="389831">
                  <a:moveTo>
                    <a:pt x="372513" y="130289"/>
                  </a:moveTo>
                  <a:cubicBezTo>
                    <a:pt x="333270" y="22466"/>
                    <a:pt x="259261" y="-29636"/>
                    <a:pt x="130293" y="17322"/>
                  </a:cubicBezTo>
                  <a:cubicBezTo>
                    <a:pt x="1324" y="64281"/>
                    <a:pt x="-21917" y="151720"/>
                    <a:pt x="17326" y="259543"/>
                  </a:cubicBezTo>
                  <a:cubicBezTo>
                    <a:pt x="56569" y="367366"/>
                    <a:pt x="130578" y="419468"/>
                    <a:pt x="259547" y="372510"/>
                  </a:cubicBezTo>
                  <a:cubicBezTo>
                    <a:pt x="388515" y="325551"/>
                    <a:pt x="411756" y="238017"/>
                    <a:pt x="372513" y="130289"/>
                  </a:cubicBezTo>
                  <a:close/>
                </a:path>
              </a:pathLst>
            </a:custGeom>
            <a:noFill/>
            <a:ln w="19050" cap="flat">
              <a:solidFill>
                <a:schemeClr val="accent1"/>
              </a:solidFill>
              <a:prstDash val="solid"/>
              <a:miter/>
            </a:ln>
          </p:spPr>
          <p:txBody>
            <a:bodyPr lIns="36000" tIns="36000" rIns="36000" bIns="36000" rtlCol="0" anchor="ctr"/>
            <a:lstStyle/>
            <a:p>
              <a:endParaRPr lang="en-GB"/>
            </a:p>
          </p:txBody>
        </p:sp>
      </p:grpSp>
      <p:sp>
        <p:nvSpPr>
          <p:cNvPr id="2" name="Title 1">
            <a:extLst>
              <a:ext uri="{FF2B5EF4-FFF2-40B4-BE49-F238E27FC236}">
                <a16:creationId xmlns:a16="http://schemas.microsoft.com/office/drawing/2014/main" id="{ECB19E85-010F-77E2-A52A-8F9CED04E755}"/>
              </a:ext>
            </a:extLst>
          </p:cNvPr>
          <p:cNvSpPr>
            <a:spLocks noGrp="1"/>
          </p:cNvSpPr>
          <p:nvPr>
            <p:ph type="title"/>
          </p:nvPr>
        </p:nvSpPr>
        <p:spPr>
          <a:xfrm>
            <a:off x="587375" y="584198"/>
            <a:ext cx="9109518" cy="1440000"/>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E7AEB2B-AFBD-AFF3-7B42-76F312F834FF}"/>
              </a:ext>
            </a:extLst>
          </p:cNvPr>
          <p:cNvSpPr>
            <a:spLocks noGrp="1"/>
          </p:cNvSpPr>
          <p:nvPr>
            <p:ph idx="1"/>
          </p:nvPr>
        </p:nvSpPr>
        <p:spPr>
          <a:xfrm>
            <a:off x="587375" y="2024197"/>
            <a:ext cx="11017250" cy="3889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844522A-B4D5-1185-9E71-9906448093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B5AE61-0447-6A59-95F9-EC88CA429D47}"/>
              </a:ext>
            </a:extLst>
          </p:cNvPr>
          <p:cNvSpPr>
            <a:spLocks noGrp="1"/>
          </p:cNvSpPr>
          <p:nvPr>
            <p:ph type="sldNum" sz="quarter" idx="12"/>
          </p:nvPr>
        </p:nvSpPr>
        <p:spPr>
          <a:xfrm>
            <a:off x="11214785" y="6273800"/>
            <a:ext cx="362884" cy="365125"/>
          </a:xfrm>
          <a:prstGeom prst="rect">
            <a:avLst/>
          </a:prstGeom>
        </p:spPr>
        <p:txBody>
          <a:bodyPr/>
          <a:lstStyle/>
          <a:p>
            <a:fld id="{BE17B226-05A6-40D6-B1A0-45847171CE85}" type="slidenum">
              <a:rPr lang="en-GB" smtClean="0"/>
              <a:t>‹#›</a:t>
            </a:fld>
            <a:endParaRPr lang="en-GB"/>
          </a:p>
        </p:txBody>
      </p:sp>
      <p:pic>
        <p:nvPicPr>
          <p:cNvPr id="28" name="Graphic 27">
            <a:extLst>
              <a:ext uri="{FF2B5EF4-FFF2-40B4-BE49-F238E27FC236}">
                <a16:creationId xmlns:a16="http://schemas.microsoft.com/office/drawing/2014/main" id="{259FEB4B-DBDB-4303-D108-5D4C753A670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9539"/>
          <a:stretch>
            <a:fillRect/>
          </a:stretch>
        </p:blipFill>
        <p:spPr>
          <a:xfrm>
            <a:off x="9534945" y="0"/>
            <a:ext cx="3205163" cy="1296863"/>
          </a:xfrm>
          <a:custGeom>
            <a:avLst/>
            <a:gdLst>
              <a:gd name="connsiteX0" fmla="*/ 0 w 3205163"/>
              <a:gd name="connsiteY0" fmla="*/ 0 h 1296863"/>
              <a:gd name="connsiteX1" fmla="*/ 2657055 w 3205163"/>
              <a:gd name="connsiteY1" fmla="*/ 0 h 1296863"/>
              <a:gd name="connsiteX2" fmla="*/ 2657055 w 3205163"/>
              <a:gd name="connsiteY2" fmla="*/ 1127051 h 1296863"/>
              <a:gd name="connsiteX3" fmla="*/ 3205163 w 3205163"/>
              <a:gd name="connsiteY3" fmla="*/ 1127051 h 1296863"/>
              <a:gd name="connsiteX4" fmla="*/ 3205163 w 3205163"/>
              <a:gd name="connsiteY4" fmla="*/ 1296863 h 1296863"/>
              <a:gd name="connsiteX5" fmla="*/ 0 w 3205163"/>
              <a:gd name="connsiteY5" fmla="*/ 1296863 h 12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5163" h="1296863">
                <a:moveTo>
                  <a:pt x="0" y="0"/>
                </a:moveTo>
                <a:lnTo>
                  <a:pt x="2657055" y="0"/>
                </a:lnTo>
                <a:lnTo>
                  <a:pt x="2657055" y="1127051"/>
                </a:lnTo>
                <a:lnTo>
                  <a:pt x="3205163" y="1127051"/>
                </a:lnTo>
                <a:lnTo>
                  <a:pt x="3205163" y="1296863"/>
                </a:lnTo>
                <a:lnTo>
                  <a:pt x="0" y="1296863"/>
                </a:lnTo>
                <a:close/>
              </a:path>
            </a:pathLst>
          </a:custGeom>
          <a:effectLst/>
        </p:spPr>
      </p:pic>
      <p:pic>
        <p:nvPicPr>
          <p:cNvPr id="19" name="Graphic 18">
            <a:extLst>
              <a:ext uri="{FF2B5EF4-FFF2-40B4-BE49-F238E27FC236}">
                <a16:creationId xmlns:a16="http://schemas.microsoft.com/office/drawing/2014/main" id="{88C3D8DA-441A-842C-8DE5-09DC13651C5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08475" y="207972"/>
            <a:ext cx="1620000" cy="527614"/>
          </a:xfrm>
          <a:prstGeom prst="rect">
            <a:avLst/>
          </a:prstGeom>
        </p:spPr>
      </p:pic>
    </p:spTree>
    <p:extLst>
      <p:ext uri="{BB962C8B-B14F-4D97-AF65-F5344CB8AC3E}">
        <p14:creationId xmlns:p14="http://schemas.microsoft.com/office/powerpoint/2010/main" val="387670819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4A3F793-E3E5-6F96-1454-9E2C0431CB80}"/>
              </a:ext>
            </a:extLst>
          </p:cNvPr>
          <p:cNvGrpSpPr/>
          <p:nvPr userDrawn="1"/>
        </p:nvGrpSpPr>
        <p:grpSpPr>
          <a:xfrm>
            <a:off x="11187830" y="6245023"/>
            <a:ext cx="416795" cy="416882"/>
            <a:chOff x="11187830" y="6245023"/>
            <a:chExt cx="416795" cy="416882"/>
          </a:xfrm>
        </p:grpSpPr>
        <p:sp>
          <p:nvSpPr>
            <p:cNvPr id="8" name="Freeform: Shape 7">
              <a:extLst>
                <a:ext uri="{FF2B5EF4-FFF2-40B4-BE49-F238E27FC236}">
                  <a16:creationId xmlns:a16="http://schemas.microsoft.com/office/drawing/2014/main" id="{BFB1F061-A0FF-4FF3-4391-102A444ABD91}"/>
                </a:ext>
              </a:extLst>
            </p:cNvPr>
            <p:cNvSpPr/>
            <p:nvPr/>
          </p:nvSpPr>
          <p:spPr>
            <a:xfrm>
              <a:off x="11214786" y="6271992"/>
              <a:ext cx="389839" cy="389913"/>
            </a:xfrm>
            <a:custGeom>
              <a:avLst/>
              <a:gdLst>
                <a:gd name="connsiteX0" fmla="*/ 372609 w 389839"/>
                <a:gd name="connsiteY0" fmla="*/ 130275 h 389913"/>
                <a:gd name="connsiteX1" fmla="*/ 130293 w 389839"/>
                <a:gd name="connsiteY1" fmla="*/ 17309 h 389913"/>
                <a:gd name="connsiteX2" fmla="*/ 17326 w 389839"/>
                <a:gd name="connsiteY2" fmla="*/ 259625 h 389913"/>
                <a:gd name="connsiteX3" fmla="*/ 259547 w 389839"/>
                <a:gd name="connsiteY3" fmla="*/ 372591 h 389913"/>
                <a:gd name="connsiteX4" fmla="*/ 372513 w 389839"/>
                <a:gd name="connsiteY4" fmla="*/ 130371 h 38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39" h="389913">
                  <a:moveTo>
                    <a:pt x="372609" y="130275"/>
                  </a:moveTo>
                  <a:cubicBezTo>
                    <a:pt x="333366" y="22548"/>
                    <a:pt x="259261" y="-29649"/>
                    <a:pt x="130293" y="17309"/>
                  </a:cubicBezTo>
                  <a:cubicBezTo>
                    <a:pt x="1324" y="64267"/>
                    <a:pt x="-21917" y="151802"/>
                    <a:pt x="17326" y="259625"/>
                  </a:cubicBezTo>
                  <a:cubicBezTo>
                    <a:pt x="56569" y="367448"/>
                    <a:pt x="130578" y="419550"/>
                    <a:pt x="259547" y="372591"/>
                  </a:cubicBezTo>
                  <a:cubicBezTo>
                    <a:pt x="388515" y="325633"/>
                    <a:pt x="411756" y="238098"/>
                    <a:pt x="372513" y="130371"/>
                  </a:cubicBezTo>
                </a:path>
              </a:pathLst>
            </a:custGeom>
            <a:solidFill>
              <a:schemeClr val="accent2"/>
            </a:solidFill>
            <a:ln w="0" cap="flat">
              <a:noFill/>
              <a:prstDash val="solid"/>
              <a:miter/>
            </a:ln>
          </p:spPr>
          <p:txBody>
            <a:bodyPr rtlCol="0" anchor="ctr"/>
            <a:lstStyle/>
            <a:p>
              <a:endParaRPr lang="en-GB" b="1" dirty="0"/>
            </a:p>
          </p:txBody>
        </p:sp>
        <p:sp>
          <p:nvSpPr>
            <p:cNvPr id="9" name="Freeform: Shape 8">
              <a:extLst>
                <a:ext uri="{FF2B5EF4-FFF2-40B4-BE49-F238E27FC236}">
                  <a16:creationId xmlns:a16="http://schemas.microsoft.com/office/drawing/2014/main" id="{38B8A8A4-F4BE-6DAA-DC99-98CA58016700}"/>
                </a:ext>
              </a:extLst>
            </p:cNvPr>
            <p:cNvSpPr/>
            <p:nvPr/>
          </p:nvSpPr>
          <p:spPr>
            <a:xfrm>
              <a:off x="11187830" y="6245023"/>
              <a:ext cx="389839" cy="389831"/>
            </a:xfrm>
            <a:custGeom>
              <a:avLst/>
              <a:gdLst>
                <a:gd name="connsiteX0" fmla="*/ 372513 w 389839"/>
                <a:gd name="connsiteY0" fmla="*/ 130289 h 389831"/>
                <a:gd name="connsiteX1" fmla="*/ 130293 w 389839"/>
                <a:gd name="connsiteY1" fmla="*/ 17322 h 389831"/>
                <a:gd name="connsiteX2" fmla="*/ 17326 w 389839"/>
                <a:gd name="connsiteY2" fmla="*/ 259543 h 389831"/>
                <a:gd name="connsiteX3" fmla="*/ 259547 w 389839"/>
                <a:gd name="connsiteY3" fmla="*/ 372510 h 389831"/>
                <a:gd name="connsiteX4" fmla="*/ 372513 w 389839"/>
                <a:gd name="connsiteY4" fmla="*/ 130289 h 38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39" h="389831">
                  <a:moveTo>
                    <a:pt x="372513" y="130289"/>
                  </a:moveTo>
                  <a:cubicBezTo>
                    <a:pt x="333270" y="22466"/>
                    <a:pt x="259261" y="-29636"/>
                    <a:pt x="130293" y="17322"/>
                  </a:cubicBezTo>
                  <a:cubicBezTo>
                    <a:pt x="1324" y="64281"/>
                    <a:pt x="-21917" y="151720"/>
                    <a:pt x="17326" y="259543"/>
                  </a:cubicBezTo>
                  <a:cubicBezTo>
                    <a:pt x="56569" y="367366"/>
                    <a:pt x="130578" y="419468"/>
                    <a:pt x="259547" y="372510"/>
                  </a:cubicBezTo>
                  <a:cubicBezTo>
                    <a:pt x="388515" y="325551"/>
                    <a:pt x="411756" y="238017"/>
                    <a:pt x="372513" y="130289"/>
                  </a:cubicBezTo>
                  <a:close/>
                </a:path>
              </a:pathLst>
            </a:custGeom>
            <a:noFill/>
            <a:ln w="19050" cap="flat">
              <a:solidFill>
                <a:schemeClr val="accent1"/>
              </a:solidFill>
              <a:prstDash val="solid"/>
              <a:miter/>
            </a:ln>
          </p:spPr>
          <p:txBody>
            <a:bodyPr lIns="36000" tIns="36000" rIns="36000" bIns="36000" rtlCol="0" anchor="ctr"/>
            <a:lstStyle/>
            <a:p>
              <a:endParaRPr lang="en-GB"/>
            </a:p>
          </p:txBody>
        </p:sp>
      </p:grpSp>
      <p:sp>
        <p:nvSpPr>
          <p:cNvPr id="2" name="Title 1">
            <a:extLst>
              <a:ext uri="{FF2B5EF4-FFF2-40B4-BE49-F238E27FC236}">
                <a16:creationId xmlns:a16="http://schemas.microsoft.com/office/drawing/2014/main" id="{ECB19E85-010F-77E2-A52A-8F9CED04E755}"/>
              </a:ext>
            </a:extLst>
          </p:cNvPr>
          <p:cNvSpPr>
            <a:spLocks noGrp="1"/>
          </p:cNvSpPr>
          <p:nvPr>
            <p:ph type="title"/>
          </p:nvPr>
        </p:nvSpPr>
        <p:spPr>
          <a:xfrm>
            <a:off x="587375" y="584198"/>
            <a:ext cx="7272338" cy="1440000"/>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E7AEB2B-AFBD-AFF3-7B42-76F312F834FF}"/>
              </a:ext>
            </a:extLst>
          </p:cNvPr>
          <p:cNvSpPr>
            <a:spLocks noGrp="1"/>
          </p:cNvSpPr>
          <p:nvPr>
            <p:ph idx="1"/>
          </p:nvPr>
        </p:nvSpPr>
        <p:spPr>
          <a:xfrm>
            <a:off x="587375" y="2024197"/>
            <a:ext cx="7272338" cy="38892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844522A-B4D5-1185-9E71-9906448093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B5AE61-0447-6A59-95F9-EC88CA429D47}"/>
              </a:ext>
            </a:extLst>
          </p:cNvPr>
          <p:cNvSpPr>
            <a:spLocks noGrp="1"/>
          </p:cNvSpPr>
          <p:nvPr>
            <p:ph type="sldNum" sz="quarter" idx="12"/>
          </p:nvPr>
        </p:nvSpPr>
        <p:spPr>
          <a:xfrm>
            <a:off x="11214785" y="6273800"/>
            <a:ext cx="362884" cy="365125"/>
          </a:xfrm>
          <a:prstGeom prst="rect">
            <a:avLst/>
          </a:prstGeom>
        </p:spPr>
        <p:txBody>
          <a:bodyPr/>
          <a:lstStyle/>
          <a:p>
            <a:fld id="{BE17B226-05A6-40D6-B1A0-45847171CE85}" type="slidenum">
              <a:rPr lang="en-GB" smtClean="0"/>
              <a:t>‹#›</a:t>
            </a:fld>
            <a:endParaRPr lang="en-GB"/>
          </a:p>
        </p:txBody>
      </p:sp>
      <p:pic>
        <p:nvPicPr>
          <p:cNvPr id="28" name="Graphic 27">
            <a:extLst>
              <a:ext uri="{FF2B5EF4-FFF2-40B4-BE49-F238E27FC236}">
                <a16:creationId xmlns:a16="http://schemas.microsoft.com/office/drawing/2014/main" id="{259FEB4B-DBDB-4303-D108-5D4C753A670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9539"/>
          <a:stretch>
            <a:fillRect/>
          </a:stretch>
        </p:blipFill>
        <p:spPr>
          <a:xfrm>
            <a:off x="9534945" y="0"/>
            <a:ext cx="3205163" cy="1296863"/>
          </a:xfrm>
          <a:custGeom>
            <a:avLst/>
            <a:gdLst>
              <a:gd name="connsiteX0" fmla="*/ 0 w 3205163"/>
              <a:gd name="connsiteY0" fmla="*/ 0 h 1296863"/>
              <a:gd name="connsiteX1" fmla="*/ 2657055 w 3205163"/>
              <a:gd name="connsiteY1" fmla="*/ 0 h 1296863"/>
              <a:gd name="connsiteX2" fmla="*/ 2657055 w 3205163"/>
              <a:gd name="connsiteY2" fmla="*/ 1127051 h 1296863"/>
              <a:gd name="connsiteX3" fmla="*/ 3205163 w 3205163"/>
              <a:gd name="connsiteY3" fmla="*/ 1127051 h 1296863"/>
              <a:gd name="connsiteX4" fmla="*/ 3205163 w 3205163"/>
              <a:gd name="connsiteY4" fmla="*/ 1296863 h 1296863"/>
              <a:gd name="connsiteX5" fmla="*/ 0 w 3205163"/>
              <a:gd name="connsiteY5" fmla="*/ 1296863 h 12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5163" h="1296863">
                <a:moveTo>
                  <a:pt x="0" y="0"/>
                </a:moveTo>
                <a:lnTo>
                  <a:pt x="2657055" y="0"/>
                </a:lnTo>
                <a:lnTo>
                  <a:pt x="2657055" y="1127051"/>
                </a:lnTo>
                <a:lnTo>
                  <a:pt x="3205163" y="1127051"/>
                </a:lnTo>
                <a:lnTo>
                  <a:pt x="3205163" y="1296863"/>
                </a:lnTo>
                <a:lnTo>
                  <a:pt x="0" y="1296863"/>
                </a:lnTo>
                <a:close/>
              </a:path>
            </a:pathLst>
          </a:custGeom>
          <a:effectLst/>
        </p:spPr>
      </p:pic>
      <p:pic>
        <p:nvPicPr>
          <p:cNvPr id="19" name="Graphic 18">
            <a:extLst>
              <a:ext uri="{FF2B5EF4-FFF2-40B4-BE49-F238E27FC236}">
                <a16:creationId xmlns:a16="http://schemas.microsoft.com/office/drawing/2014/main" id="{88C3D8DA-441A-842C-8DE5-09DC13651C5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08475" y="207972"/>
            <a:ext cx="1620000" cy="527614"/>
          </a:xfrm>
          <a:prstGeom prst="rect">
            <a:avLst/>
          </a:prstGeom>
        </p:spPr>
      </p:pic>
    </p:spTree>
    <p:extLst>
      <p:ext uri="{BB962C8B-B14F-4D97-AF65-F5344CB8AC3E}">
        <p14:creationId xmlns:p14="http://schemas.microsoft.com/office/powerpoint/2010/main" val="3655682384"/>
      </p:ext>
    </p:extLst>
  </p:cSld>
  <p:clrMapOvr>
    <a:masterClrMapping/>
  </p:clrMapOvr>
  <p:extLst>
    <p:ext uri="{DCECCB84-F9BA-43D5-87BE-67443E8EF086}">
      <p15:sldGuideLst xmlns:p15="http://schemas.microsoft.com/office/powerpoint/2012/main">
        <p15:guide id="1" pos="2593" userDrawn="1">
          <p15:clr>
            <a:srgbClr val="FBAE40"/>
          </p15:clr>
        </p15:guide>
        <p15:guide id="2" pos="2729" userDrawn="1">
          <p15:clr>
            <a:srgbClr val="FBAE40"/>
          </p15:clr>
        </p15:guide>
        <p15:guide id="3" pos="4951" userDrawn="1">
          <p15:clr>
            <a:srgbClr val="FBAE40"/>
          </p15:clr>
        </p15:guide>
        <p15:guide id="4" pos="508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EA63326-E6C3-F06B-373B-D61BC5DB07B0}"/>
              </a:ext>
            </a:extLst>
          </p:cNvPr>
          <p:cNvGrpSpPr/>
          <p:nvPr userDrawn="1"/>
        </p:nvGrpSpPr>
        <p:grpSpPr>
          <a:xfrm>
            <a:off x="11187830" y="6245023"/>
            <a:ext cx="416795" cy="416882"/>
            <a:chOff x="11187830" y="6245023"/>
            <a:chExt cx="416795" cy="416882"/>
          </a:xfrm>
        </p:grpSpPr>
        <p:sp>
          <p:nvSpPr>
            <p:cNvPr id="8" name="Freeform: Shape 7">
              <a:extLst>
                <a:ext uri="{FF2B5EF4-FFF2-40B4-BE49-F238E27FC236}">
                  <a16:creationId xmlns:a16="http://schemas.microsoft.com/office/drawing/2014/main" id="{1F9E452C-0996-48C3-E3C4-3568816CEF1C}"/>
                </a:ext>
              </a:extLst>
            </p:cNvPr>
            <p:cNvSpPr/>
            <p:nvPr/>
          </p:nvSpPr>
          <p:spPr>
            <a:xfrm>
              <a:off x="11214786" y="6271992"/>
              <a:ext cx="389839" cy="389913"/>
            </a:xfrm>
            <a:custGeom>
              <a:avLst/>
              <a:gdLst>
                <a:gd name="connsiteX0" fmla="*/ 372609 w 389839"/>
                <a:gd name="connsiteY0" fmla="*/ 130275 h 389913"/>
                <a:gd name="connsiteX1" fmla="*/ 130293 w 389839"/>
                <a:gd name="connsiteY1" fmla="*/ 17309 h 389913"/>
                <a:gd name="connsiteX2" fmla="*/ 17326 w 389839"/>
                <a:gd name="connsiteY2" fmla="*/ 259625 h 389913"/>
                <a:gd name="connsiteX3" fmla="*/ 259547 w 389839"/>
                <a:gd name="connsiteY3" fmla="*/ 372591 h 389913"/>
                <a:gd name="connsiteX4" fmla="*/ 372513 w 389839"/>
                <a:gd name="connsiteY4" fmla="*/ 130371 h 38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39" h="389913">
                  <a:moveTo>
                    <a:pt x="372609" y="130275"/>
                  </a:moveTo>
                  <a:cubicBezTo>
                    <a:pt x="333366" y="22548"/>
                    <a:pt x="259261" y="-29649"/>
                    <a:pt x="130293" y="17309"/>
                  </a:cubicBezTo>
                  <a:cubicBezTo>
                    <a:pt x="1324" y="64267"/>
                    <a:pt x="-21917" y="151802"/>
                    <a:pt x="17326" y="259625"/>
                  </a:cubicBezTo>
                  <a:cubicBezTo>
                    <a:pt x="56569" y="367448"/>
                    <a:pt x="130578" y="419550"/>
                    <a:pt x="259547" y="372591"/>
                  </a:cubicBezTo>
                  <a:cubicBezTo>
                    <a:pt x="388515" y="325633"/>
                    <a:pt x="411756" y="238098"/>
                    <a:pt x="372513" y="130371"/>
                  </a:cubicBezTo>
                </a:path>
              </a:pathLst>
            </a:custGeom>
            <a:solidFill>
              <a:schemeClr val="accent2"/>
            </a:solidFill>
            <a:ln w="0" cap="flat">
              <a:noFill/>
              <a:prstDash val="solid"/>
              <a:miter/>
            </a:ln>
          </p:spPr>
          <p:txBody>
            <a:bodyPr rtlCol="0" anchor="ctr"/>
            <a:lstStyle/>
            <a:p>
              <a:endParaRPr lang="en-GB" b="1" dirty="0"/>
            </a:p>
          </p:txBody>
        </p:sp>
        <p:sp>
          <p:nvSpPr>
            <p:cNvPr id="9" name="Freeform: Shape 8">
              <a:extLst>
                <a:ext uri="{FF2B5EF4-FFF2-40B4-BE49-F238E27FC236}">
                  <a16:creationId xmlns:a16="http://schemas.microsoft.com/office/drawing/2014/main" id="{498C08E2-BA55-14E4-15E2-29F6B8A6E986}"/>
                </a:ext>
              </a:extLst>
            </p:cNvPr>
            <p:cNvSpPr/>
            <p:nvPr/>
          </p:nvSpPr>
          <p:spPr>
            <a:xfrm>
              <a:off x="11187830" y="6245023"/>
              <a:ext cx="389839" cy="389831"/>
            </a:xfrm>
            <a:custGeom>
              <a:avLst/>
              <a:gdLst>
                <a:gd name="connsiteX0" fmla="*/ 372513 w 389839"/>
                <a:gd name="connsiteY0" fmla="*/ 130289 h 389831"/>
                <a:gd name="connsiteX1" fmla="*/ 130293 w 389839"/>
                <a:gd name="connsiteY1" fmla="*/ 17322 h 389831"/>
                <a:gd name="connsiteX2" fmla="*/ 17326 w 389839"/>
                <a:gd name="connsiteY2" fmla="*/ 259543 h 389831"/>
                <a:gd name="connsiteX3" fmla="*/ 259547 w 389839"/>
                <a:gd name="connsiteY3" fmla="*/ 372510 h 389831"/>
                <a:gd name="connsiteX4" fmla="*/ 372513 w 389839"/>
                <a:gd name="connsiteY4" fmla="*/ 130289 h 38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39" h="389831">
                  <a:moveTo>
                    <a:pt x="372513" y="130289"/>
                  </a:moveTo>
                  <a:cubicBezTo>
                    <a:pt x="333270" y="22466"/>
                    <a:pt x="259261" y="-29636"/>
                    <a:pt x="130293" y="17322"/>
                  </a:cubicBezTo>
                  <a:cubicBezTo>
                    <a:pt x="1324" y="64281"/>
                    <a:pt x="-21917" y="151720"/>
                    <a:pt x="17326" y="259543"/>
                  </a:cubicBezTo>
                  <a:cubicBezTo>
                    <a:pt x="56569" y="367366"/>
                    <a:pt x="130578" y="419468"/>
                    <a:pt x="259547" y="372510"/>
                  </a:cubicBezTo>
                  <a:cubicBezTo>
                    <a:pt x="388515" y="325551"/>
                    <a:pt x="411756" y="238017"/>
                    <a:pt x="372513" y="130289"/>
                  </a:cubicBezTo>
                  <a:close/>
                </a:path>
              </a:pathLst>
            </a:custGeom>
            <a:noFill/>
            <a:ln w="19050" cap="flat">
              <a:solidFill>
                <a:schemeClr val="accent1"/>
              </a:solidFill>
              <a:prstDash val="solid"/>
              <a:miter/>
            </a:ln>
          </p:spPr>
          <p:txBody>
            <a:bodyPr lIns="36000" tIns="36000" rIns="36000" bIns="36000" rtlCol="0" anchor="ctr"/>
            <a:lstStyle/>
            <a:p>
              <a:endParaRPr lang="en-GB"/>
            </a:p>
          </p:txBody>
        </p:sp>
      </p:grpSp>
      <p:sp>
        <p:nvSpPr>
          <p:cNvPr id="2" name="Title 1">
            <a:extLst>
              <a:ext uri="{FF2B5EF4-FFF2-40B4-BE49-F238E27FC236}">
                <a16:creationId xmlns:a16="http://schemas.microsoft.com/office/drawing/2014/main" id="{43ACBA63-8D09-6799-C464-193CE0DF85D9}"/>
              </a:ext>
            </a:extLst>
          </p:cNvPr>
          <p:cNvSpPr>
            <a:spLocks noGrp="1"/>
          </p:cNvSpPr>
          <p:nvPr>
            <p:ph type="title"/>
          </p:nvPr>
        </p:nvSpPr>
        <p:spPr>
          <a:xfrm>
            <a:off x="587375" y="584198"/>
            <a:ext cx="9119333" cy="1440000"/>
          </a:xfrm>
        </p:spPr>
        <p:txBody>
          <a:bodyPr/>
          <a:lstStyle>
            <a:lvl1pPr>
              <a:defRPr>
                <a:solidFill>
                  <a:schemeClr val="accent1"/>
                </a:solidFill>
              </a:defRPr>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917A10C4-4193-7EA1-736A-DEB8655D6B04}"/>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A124DD8E-528B-9548-2E17-E0502AE8FA8D}"/>
              </a:ext>
            </a:extLst>
          </p:cNvPr>
          <p:cNvSpPr>
            <a:spLocks noGrp="1"/>
          </p:cNvSpPr>
          <p:nvPr>
            <p:ph type="sldNum" sz="quarter" idx="11"/>
          </p:nvPr>
        </p:nvSpPr>
        <p:spPr/>
        <p:txBody>
          <a:bodyPr/>
          <a:lstStyle/>
          <a:p>
            <a:fld id="{BE17B226-05A6-40D6-B1A0-45847171CE85}" type="slidenum">
              <a:rPr lang="en-GB" smtClean="0"/>
              <a:pPr/>
              <a:t>‹#›</a:t>
            </a:fld>
            <a:endParaRPr lang="en-GB" dirty="0"/>
          </a:p>
        </p:txBody>
      </p:sp>
      <p:pic>
        <p:nvPicPr>
          <p:cNvPr id="5" name="Graphic 4">
            <a:extLst>
              <a:ext uri="{FF2B5EF4-FFF2-40B4-BE49-F238E27FC236}">
                <a16:creationId xmlns:a16="http://schemas.microsoft.com/office/drawing/2014/main" id="{85F09400-2C0B-CCB0-6447-7AA5F3B7361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9539"/>
          <a:stretch>
            <a:fillRect/>
          </a:stretch>
        </p:blipFill>
        <p:spPr>
          <a:xfrm>
            <a:off x="9534945" y="0"/>
            <a:ext cx="3205163" cy="1296863"/>
          </a:xfrm>
          <a:custGeom>
            <a:avLst/>
            <a:gdLst>
              <a:gd name="connsiteX0" fmla="*/ 0 w 3205163"/>
              <a:gd name="connsiteY0" fmla="*/ 0 h 1296863"/>
              <a:gd name="connsiteX1" fmla="*/ 2657055 w 3205163"/>
              <a:gd name="connsiteY1" fmla="*/ 0 h 1296863"/>
              <a:gd name="connsiteX2" fmla="*/ 2657055 w 3205163"/>
              <a:gd name="connsiteY2" fmla="*/ 1127051 h 1296863"/>
              <a:gd name="connsiteX3" fmla="*/ 3205163 w 3205163"/>
              <a:gd name="connsiteY3" fmla="*/ 1127051 h 1296863"/>
              <a:gd name="connsiteX4" fmla="*/ 3205163 w 3205163"/>
              <a:gd name="connsiteY4" fmla="*/ 1296863 h 1296863"/>
              <a:gd name="connsiteX5" fmla="*/ 0 w 3205163"/>
              <a:gd name="connsiteY5" fmla="*/ 1296863 h 12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5163" h="1296863">
                <a:moveTo>
                  <a:pt x="0" y="0"/>
                </a:moveTo>
                <a:lnTo>
                  <a:pt x="2657055" y="0"/>
                </a:lnTo>
                <a:lnTo>
                  <a:pt x="2657055" y="1127051"/>
                </a:lnTo>
                <a:lnTo>
                  <a:pt x="3205163" y="1127051"/>
                </a:lnTo>
                <a:lnTo>
                  <a:pt x="3205163" y="1296863"/>
                </a:lnTo>
                <a:lnTo>
                  <a:pt x="0" y="1296863"/>
                </a:lnTo>
                <a:close/>
              </a:path>
            </a:pathLst>
          </a:custGeom>
          <a:effectLst/>
        </p:spPr>
      </p:pic>
      <p:pic>
        <p:nvPicPr>
          <p:cNvPr id="6" name="Graphic 5">
            <a:extLst>
              <a:ext uri="{FF2B5EF4-FFF2-40B4-BE49-F238E27FC236}">
                <a16:creationId xmlns:a16="http://schemas.microsoft.com/office/drawing/2014/main" id="{DD8A405C-1027-440F-E5BB-2AFABF4DE67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08475" y="207972"/>
            <a:ext cx="1620000" cy="527614"/>
          </a:xfrm>
          <a:prstGeom prst="rect">
            <a:avLst/>
          </a:prstGeom>
        </p:spPr>
      </p:pic>
    </p:spTree>
    <p:extLst>
      <p:ext uri="{BB962C8B-B14F-4D97-AF65-F5344CB8AC3E}">
        <p14:creationId xmlns:p14="http://schemas.microsoft.com/office/powerpoint/2010/main" val="967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EA63326-E6C3-F06B-373B-D61BC5DB07B0}"/>
              </a:ext>
            </a:extLst>
          </p:cNvPr>
          <p:cNvGrpSpPr/>
          <p:nvPr userDrawn="1"/>
        </p:nvGrpSpPr>
        <p:grpSpPr>
          <a:xfrm>
            <a:off x="11187830" y="6245023"/>
            <a:ext cx="416795" cy="416882"/>
            <a:chOff x="11187830" y="6245023"/>
            <a:chExt cx="416795" cy="416882"/>
          </a:xfrm>
        </p:grpSpPr>
        <p:sp>
          <p:nvSpPr>
            <p:cNvPr id="8" name="Freeform: Shape 7">
              <a:extLst>
                <a:ext uri="{FF2B5EF4-FFF2-40B4-BE49-F238E27FC236}">
                  <a16:creationId xmlns:a16="http://schemas.microsoft.com/office/drawing/2014/main" id="{1F9E452C-0996-48C3-E3C4-3568816CEF1C}"/>
                </a:ext>
              </a:extLst>
            </p:cNvPr>
            <p:cNvSpPr/>
            <p:nvPr/>
          </p:nvSpPr>
          <p:spPr>
            <a:xfrm>
              <a:off x="11214786" y="6271992"/>
              <a:ext cx="389839" cy="389913"/>
            </a:xfrm>
            <a:custGeom>
              <a:avLst/>
              <a:gdLst>
                <a:gd name="connsiteX0" fmla="*/ 372609 w 389839"/>
                <a:gd name="connsiteY0" fmla="*/ 130275 h 389913"/>
                <a:gd name="connsiteX1" fmla="*/ 130293 w 389839"/>
                <a:gd name="connsiteY1" fmla="*/ 17309 h 389913"/>
                <a:gd name="connsiteX2" fmla="*/ 17326 w 389839"/>
                <a:gd name="connsiteY2" fmla="*/ 259625 h 389913"/>
                <a:gd name="connsiteX3" fmla="*/ 259547 w 389839"/>
                <a:gd name="connsiteY3" fmla="*/ 372591 h 389913"/>
                <a:gd name="connsiteX4" fmla="*/ 372513 w 389839"/>
                <a:gd name="connsiteY4" fmla="*/ 130371 h 38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39" h="389913">
                  <a:moveTo>
                    <a:pt x="372609" y="130275"/>
                  </a:moveTo>
                  <a:cubicBezTo>
                    <a:pt x="333366" y="22548"/>
                    <a:pt x="259261" y="-29649"/>
                    <a:pt x="130293" y="17309"/>
                  </a:cubicBezTo>
                  <a:cubicBezTo>
                    <a:pt x="1324" y="64267"/>
                    <a:pt x="-21917" y="151802"/>
                    <a:pt x="17326" y="259625"/>
                  </a:cubicBezTo>
                  <a:cubicBezTo>
                    <a:pt x="56569" y="367448"/>
                    <a:pt x="130578" y="419550"/>
                    <a:pt x="259547" y="372591"/>
                  </a:cubicBezTo>
                  <a:cubicBezTo>
                    <a:pt x="388515" y="325633"/>
                    <a:pt x="411756" y="238098"/>
                    <a:pt x="372513" y="130371"/>
                  </a:cubicBezTo>
                </a:path>
              </a:pathLst>
            </a:custGeom>
            <a:solidFill>
              <a:schemeClr val="bg2"/>
            </a:solidFill>
            <a:ln w="0" cap="flat">
              <a:noFill/>
              <a:prstDash val="solid"/>
              <a:miter/>
            </a:ln>
          </p:spPr>
          <p:txBody>
            <a:bodyPr rtlCol="0" anchor="ctr"/>
            <a:lstStyle/>
            <a:p>
              <a:endParaRPr lang="en-GB" b="1" dirty="0"/>
            </a:p>
          </p:txBody>
        </p:sp>
        <p:sp>
          <p:nvSpPr>
            <p:cNvPr id="9" name="Freeform: Shape 8">
              <a:extLst>
                <a:ext uri="{FF2B5EF4-FFF2-40B4-BE49-F238E27FC236}">
                  <a16:creationId xmlns:a16="http://schemas.microsoft.com/office/drawing/2014/main" id="{498C08E2-BA55-14E4-15E2-29F6B8A6E986}"/>
                </a:ext>
              </a:extLst>
            </p:cNvPr>
            <p:cNvSpPr/>
            <p:nvPr/>
          </p:nvSpPr>
          <p:spPr>
            <a:xfrm>
              <a:off x="11187830" y="6245023"/>
              <a:ext cx="389839" cy="389831"/>
            </a:xfrm>
            <a:custGeom>
              <a:avLst/>
              <a:gdLst>
                <a:gd name="connsiteX0" fmla="*/ 372513 w 389839"/>
                <a:gd name="connsiteY0" fmla="*/ 130289 h 389831"/>
                <a:gd name="connsiteX1" fmla="*/ 130293 w 389839"/>
                <a:gd name="connsiteY1" fmla="*/ 17322 h 389831"/>
                <a:gd name="connsiteX2" fmla="*/ 17326 w 389839"/>
                <a:gd name="connsiteY2" fmla="*/ 259543 h 389831"/>
                <a:gd name="connsiteX3" fmla="*/ 259547 w 389839"/>
                <a:gd name="connsiteY3" fmla="*/ 372510 h 389831"/>
                <a:gd name="connsiteX4" fmla="*/ 372513 w 389839"/>
                <a:gd name="connsiteY4" fmla="*/ 130289 h 38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39" h="389831">
                  <a:moveTo>
                    <a:pt x="372513" y="130289"/>
                  </a:moveTo>
                  <a:cubicBezTo>
                    <a:pt x="333270" y="22466"/>
                    <a:pt x="259261" y="-29636"/>
                    <a:pt x="130293" y="17322"/>
                  </a:cubicBezTo>
                  <a:cubicBezTo>
                    <a:pt x="1324" y="64281"/>
                    <a:pt x="-21917" y="151720"/>
                    <a:pt x="17326" y="259543"/>
                  </a:cubicBezTo>
                  <a:cubicBezTo>
                    <a:pt x="56569" y="367366"/>
                    <a:pt x="130578" y="419468"/>
                    <a:pt x="259547" y="372510"/>
                  </a:cubicBezTo>
                  <a:cubicBezTo>
                    <a:pt x="388515" y="325551"/>
                    <a:pt x="411756" y="238017"/>
                    <a:pt x="372513" y="130289"/>
                  </a:cubicBezTo>
                  <a:close/>
                </a:path>
              </a:pathLst>
            </a:custGeom>
            <a:noFill/>
            <a:ln w="19050" cap="flat">
              <a:solidFill>
                <a:schemeClr val="accent2"/>
              </a:solidFill>
              <a:prstDash val="solid"/>
              <a:miter/>
            </a:ln>
          </p:spPr>
          <p:txBody>
            <a:bodyPr lIns="36000" tIns="36000" rIns="36000" bIns="36000" rtlCol="0" anchor="ctr"/>
            <a:lstStyle/>
            <a:p>
              <a:endParaRPr lang="en-GB"/>
            </a:p>
          </p:txBody>
        </p:sp>
      </p:grpSp>
      <p:sp>
        <p:nvSpPr>
          <p:cNvPr id="4" name="Slide Number Placeholder 3">
            <a:extLst>
              <a:ext uri="{FF2B5EF4-FFF2-40B4-BE49-F238E27FC236}">
                <a16:creationId xmlns:a16="http://schemas.microsoft.com/office/drawing/2014/main" id="{A124DD8E-528B-9548-2E17-E0502AE8FA8D}"/>
              </a:ext>
            </a:extLst>
          </p:cNvPr>
          <p:cNvSpPr>
            <a:spLocks noGrp="1"/>
          </p:cNvSpPr>
          <p:nvPr>
            <p:ph type="sldNum" sz="quarter" idx="11"/>
          </p:nvPr>
        </p:nvSpPr>
        <p:spPr/>
        <p:txBody>
          <a:bodyPr/>
          <a:lstStyle/>
          <a:p>
            <a:fld id="{BE17B226-05A6-40D6-B1A0-45847171CE85}" type="slidenum">
              <a:rPr lang="en-GB" smtClean="0"/>
              <a:pPr/>
              <a:t>‹#›</a:t>
            </a:fld>
            <a:endParaRPr lang="en-GB" dirty="0"/>
          </a:p>
        </p:txBody>
      </p:sp>
      <p:pic>
        <p:nvPicPr>
          <p:cNvPr id="5" name="Graphic 4">
            <a:extLst>
              <a:ext uri="{FF2B5EF4-FFF2-40B4-BE49-F238E27FC236}">
                <a16:creationId xmlns:a16="http://schemas.microsoft.com/office/drawing/2014/main" id="{85F09400-2C0B-CCB0-6447-7AA5F3B7361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9539"/>
          <a:stretch>
            <a:fillRect/>
          </a:stretch>
        </p:blipFill>
        <p:spPr>
          <a:xfrm>
            <a:off x="9534945" y="0"/>
            <a:ext cx="3205163" cy="1296863"/>
          </a:xfrm>
          <a:custGeom>
            <a:avLst/>
            <a:gdLst>
              <a:gd name="connsiteX0" fmla="*/ 0 w 3205163"/>
              <a:gd name="connsiteY0" fmla="*/ 0 h 1296863"/>
              <a:gd name="connsiteX1" fmla="*/ 2657055 w 3205163"/>
              <a:gd name="connsiteY1" fmla="*/ 0 h 1296863"/>
              <a:gd name="connsiteX2" fmla="*/ 2657055 w 3205163"/>
              <a:gd name="connsiteY2" fmla="*/ 1127051 h 1296863"/>
              <a:gd name="connsiteX3" fmla="*/ 3205163 w 3205163"/>
              <a:gd name="connsiteY3" fmla="*/ 1127051 h 1296863"/>
              <a:gd name="connsiteX4" fmla="*/ 3205163 w 3205163"/>
              <a:gd name="connsiteY4" fmla="*/ 1296863 h 1296863"/>
              <a:gd name="connsiteX5" fmla="*/ 0 w 3205163"/>
              <a:gd name="connsiteY5" fmla="*/ 1296863 h 12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5163" h="1296863">
                <a:moveTo>
                  <a:pt x="0" y="0"/>
                </a:moveTo>
                <a:lnTo>
                  <a:pt x="2657055" y="0"/>
                </a:lnTo>
                <a:lnTo>
                  <a:pt x="2657055" y="1127051"/>
                </a:lnTo>
                <a:lnTo>
                  <a:pt x="3205163" y="1127051"/>
                </a:lnTo>
                <a:lnTo>
                  <a:pt x="3205163" y="1296863"/>
                </a:lnTo>
                <a:lnTo>
                  <a:pt x="0" y="1296863"/>
                </a:lnTo>
                <a:close/>
              </a:path>
            </a:pathLst>
          </a:custGeom>
          <a:effectLst/>
        </p:spPr>
      </p:pic>
      <p:pic>
        <p:nvPicPr>
          <p:cNvPr id="6" name="Graphic 5">
            <a:extLst>
              <a:ext uri="{FF2B5EF4-FFF2-40B4-BE49-F238E27FC236}">
                <a16:creationId xmlns:a16="http://schemas.microsoft.com/office/drawing/2014/main" id="{DD8A405C-1027-440F-E5BB-2AFABF4DE67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08475" y="207972"/>
            <a:ext cx="1620000" cy="527614"/>
          </a:xfrm>
          <a:prstGeom prst="rect">
            <a:avLst/>
          </a:prstGeom>
        </p:spPr>
      </p:pic>
    </p:spTree>
    <p:extLst>
      <p:ext uri="{BB962C8B-B14F-4D97-AF65-F5344CB8AC3E}">
        <p14:creationId xmlns:p14="http://schemas.microsoft.com/office/powerpoint/2010/main" val="1172934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63CC5-9C18-B09F-A594-F0FE1205B3CE}"/>
              </a:ext>
            </a:extLst>
          </p:cNvPr>
          <p:cNvSpPr>
            <a:spLocks noGrp="1"/>
          </p:cNvSpPr>
          <p:nvPr>
            <p:ph type="title"/>
          </p:nvPr>
        </p:nvSpPr>
        <p:spPr>
          <a:xfrm>
            <a:off x="587375" y="584198"/>
            <a:ext cx="11017250" cy="1440000"/>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FDD8812-C86A-0DB0-F1C9-B13C54771C4E}"/>
              </a:ext>
            </a:extLst>
          </p:cNvPr>
          <p:cNvSpPr>
            <a:spLocks noGrp="1"/>
          </p:cNvSpPr>
          <p:nvPr>
            <p:ph type="body" idx="1"/>
          </p:nvPr>
        </p:nvSpPr>
        <p:spPr>
          <a:xfrm>
            <a:off x="587375" y="2024197"/>
            <a:ext cx="11017250" cy="415276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D0BA0586-CC9E-BC4F-45BA-217C96B1DDC4}"/>
              </a:ext>
            </a:extLst>
          </p:cNvPr>
          <p:cNvSpPr>
            <a:spLocks noGrp="1"/>
          </p:cNvSpPr>
          <p:nvPr>
            <p:ph type="ftr" sz="quarter" idx="3"/>
          </p:nvPr>
        </p:nvSpPr>
        <p:spPr>
          <a:xfrm>
            <a:off x="587374" y="6290973"/>
            <a:ext cx="10023475" cy="343881"/>
          </a:xfrm>
          <a:prstGeom prst="rect">
            <a:avLst/>
          </a:prstGeom>
        </p:spPr>
        <p:txBody>
          <a:bodyPr vert="horz" lIns="0" tIns="0" rIns="0" bIns="0" rtlCol="0" anchor="ctr">
            <a:noAutofit/>
          </a:bodyPr>
          <a:lstStyle>
            <a:lvl1pPr algn="l">
              <a:defRPr sz="1200">
                <a:solidFill>
                  <a:schemeClr val="tx1"/>
                </a:solidFill>
              </a:defRPr>
            </a:lvl1pPr>
          </a:lstStyle>
          <a:p>
            <a:endParaRPr lang="en-GB" dirty="0"/>
          </a:p>
        </p:txBody>
      </p:sp>
      <p:sp>
        <p:nvSpPr>
          <p:cNvPr id="13" name="Slide Number Placeholder 5">
            <a:extLst>
              <a:ext uri="{FF2B5EF4-FFF2-40B4-BE49-F238E27FC236}">
                <a16:creationId xmlns:a16="http://schemas.microsoft.com/office/drawing/2014/main" id="{4345D870-3BD5-EB09-11C7-AD44BEAE9EA7}"/>
              </a:ext>
            </a:extLst>
          </p:cNvPr>
          <p:cNvSpPr>
            <a:spLocks noGrp="1"/>
          </p:cNvSpPr>
          <p:nvPr>
            <p:ph type="sldNum" sz="quarter" idx="4"/>
          </p:nvPr>
        </p:nvSpPr>
        <p:spPr>
          <a:xfrm>
            <a:off x="11214785" y="6273800"/>
            <a:ext cx="362884" cy="365125"/>
          </a:xfrm>
          <a:prstGeom prst="rect">
            <a:avLst/>
          </a:prstGeom>
        </p:spPr>
        <p:txBody>
          <a:bodyPr vert="horz" lIns="0" tIns="45720" rIns="0" bIns="45720" rtlCol="0" anchor="ctr"/>
          <a:lstStyle>
            <a:lvl1pPr algn="ctr">
              <a:defRPr sz="1100" b="1">
                <a:solidFill>
                  <a:schemeClr val="accent1"/>
                </a:solidFill>
                <a:latin typeface="Work Sans" pitchFamily="2" charset="0"/>
              </a:defRPr>
            </a:lvl1pPr>
          </a:lstStyle>
          <a:p>
            <a:fld id="{BE17B226-05A6-40D6-B1A0-45847171CE85}" type="slidenum">
              <a:rPr lang="en-GB" smtClean="0"/>
              <a:pPr/>
              <a:t>‹#›</a:t>
            </a:fld>
            <a:endParaRPr lang="en-GB" dirty="0"/>
          </a:p>
        </p:txBody>
      </p:sp>
    </p:spTree>
    <p:extLst>
      <p:ext uri="{BB962C8B-B14F-4D97-AF65-F5344CB8AC3E}">
        <p14:creationId xmlns:p14="http://schemas.microsoft.com/office/powerpoint/2010/main" val="316124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Ls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8" userDrawn="1">
          <p15:clr>
            <a:srgbClr val="F26B43"/>
          </p15:clr>
        </p15:guide>
        <p15:guide id="2" pos="370" userDrawn="1">
          <p15:clr>
            <a:srgbClr val="F26B43"/>
          </p15:clr>
        </p15:guide>
        <p15:guide id="3" pos="7310" userDrawn="1">
          <p15:clr>
            <a:srgbClr val="F26B43"/>
          </p15:clr>
        </p15:guide>
        <p15:guide id="4" orient="horz" pos="3952" userDrawn="1">
          <p15:clr>
            <a:srgbClr val="F26B43"/>
          </p15:clr>
        </p15:guide>
        <p15:guide id="5"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21.jp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ideo" Target="https://www.youtube.com/embed/mbK32QAsVcY?feature=oembed" TargetMode="Externa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j1NtqqubbGU?feature=oembed"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D6B1-9CAF-8A4C-225F-6633FCCED7A3}"/>
              </a:ext>
            </a:extLst>
          </p:cNvPr>
          <p:cNvSpPr>
            <a:spLocks noGrp="1"/>
          </p:cNvSpPr>
          <p:nvPr>
            <p:ph type="ctrTitle"/>
          </p:nvPr>
        </p:nvSpPr>
        <p:spPr>
          <a:xfrm>
            <a:off x="470645" y="2618261"/>
            <a:ext cx="7272338" cy="2387600"/>
          </a:xfrm>
        </p:spPr>
        <p:txBody>
          <a:bodyPr/>
          <a:lstStyle/>
          <a:p>
            <a:r>
              <a:rPr lang="en-GB" dirty="0"/>
              <a:t>Inclusive Business Models</a:t>
            </a:r>
          </a:p>
        </p:txBody>
      </p:sp>
      <p:sp>
        <p:nvSpPr>
          <p:cNvPr id="3" name="Subtitle 2">
            <a:extLst>
              <a:ext uri="{FF2B5EF4-FFF2-40B4-BE49-F238E27FC236}">
                <a16:creationId xmlns:a16="http://schemas.microsoft.com/office/drawing/2014/main" id="{EA83D463-B93B-5922-AEB9-84C4845C3E33}"/>
              </a:ext>
            </a:extLst>
          </p:cNvPr>
          <p:cNvSpPr>
            <a:spLocks noGrp="1"/>
          </p:cNvSpPr>
          <p:nvPr>
            <p:ph type="subTitle" idx="1"/>
          </p:nvPr>
        </p:nvSpPr>
        <p:spPr>
          <a:xfrm>
            <a:off x="490100" y="5257800"/>
            <a:ext cx="7272338" cy="369332"/>
          </a:xfrm>
        </p:spPr>
        <p:txBody>
          <a:bodyPr/>
          <a:lstStyle/>
          <a:p>
            <a:r>
              <a:rPr lang="en-GB" dirty="0"/>
              <a:t>Stewart Macgregor – Inclusive Models Specialist</a:t>
            </a:r>
          </a:p>
        </p:txBody>
      </p:sp>
      <p:sp>
        <p:nvSpPr>
          <p:cNvPr id="31" name="Freeform: Shape 30">
            <a:extLst>
              <a:ext uri="{FF2B5EF4-FFF2-40B4-BE49-F238E27FC236}">
                <a16:creationId xmlns:a16="http://schemas.microsoft.com/office/drawing/2014/main" id="{27C327C0-F581-D673-919B-36A73886E2B6}"/>
              </a:ext>
            </a:extLst>
          </p:cNvPr>
          <p:cNvSpPr>
            <a:spLocks noGrp="1" noRot="1" noChangeAspect="1" noMove="1" noResize="1" noEditPoints="1" noAdjustHandles="1" noChangeArrowheads="1" noChangeShapeType="1"/>
          </p:cNvSpPr>
          <p:nvPr/>
        </p:nvSpPr>
        <p:spPr>
          <a:xfrm>
            <a:off x="8075613" y="1709174"/>
            <a:ext cx="4116386" cy="5148827"/>
          </a:xfrm>
          <a:custGeom>
            <a:avLst/>
            <a:gdLst>
              <a:gd name="connsiteX0" fmla="*/ 3602518 w 4116386"/>
              <a:gd name="connsiteY0" fmla="*/ 2 h 5148827"/>
              <a:gd name="connsiteX1" fmla="*/ 4060798 w 4116386"/>
              <a:gd name="connsiteY1" fmla="*/ 37527 h 5148827"/>
              <a:gd name="connsiteX2" fmla="*/ 4116386 w 4116386"/>
              <a:gd name="connsiteY2" fmla="*/ 49675 h 5148827"/>
              <a:gd name="connsiteX3" fmla="*/ 4116386 w 4116386"/>
              <a:gd name="connsiteY3" fmla="*/ 5148827 h 5148827"/>
              <a:gd name="connsiteX4" fmla="*/ 680313 w 4116386"/>
              <a:gd name="connsiteY4" fmla="*/ 5148827 h 5148827"/>
              <a:gd name="connsiteX5" fmla="*/ 559541 w 4116386"/>
              <a:gd name="connsiteY5" fmla="*/ 4935625 h 5148827"/>
              <a:gd name="connsiteX6" fmla="*/ 287578 w 4116386"/>
              <a:gd name="connsiteY6" fmla="*/ 4309263 h 5148827"/>
              <a:gd name="connsiteX7" fmla="*/ 2162609 w 4116386"/>
              <a:gd name="connsiteY7" fmla="*/ 287291 h 5148827"/>
              <a:gd name="connsiteX8" fmla="*/ 3602518 w 4116386"/>
              <a:gd name="connsiteY8" fmla="*/ 2 h 51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6386" h="5148827">
                <a:moveTo>
                  <a:pt x="3602518" y="2"/>
                </a:moveTo>
                <a:cubicBezTo>
                  <a:pt x="3762461" y="-165"/>
                  <a:pt x="3915130" y="12543"/>
                  <a:pt x="4060798" y="37527"/>
                </a:cubicBezTo>
                <a:lnTo>
                  <a:pt x="4116386" y="49675"/>
                </a:lnTo>
                <a:lnTo>
                  <a:pt x="4116386" y="5148827"/>
                </a:lnTo>
                <a:lnTo>
                  <a:pt x="680313" y="5148827"/>
                </a:lnTo>
                <a:lnTo>
                  <a:pt x="559541" y="4935625"/>
                </a:lnTo>
                <a:cubicBezTo>
                  <a:pt x="459434" y="4742225"/>
                  <a:pt x="368998" y="4532970"/>
                  <a:pt x="287578" y="4309263"/>
                </a:cubicBezTo>
                <a:cubicBezTo>
                  <a:pt x="-363780" y="2519612"/>
                  <a:pt x="21976" y="1066702"/>
                  <a:pt x="2162609" y="287291"/>
                </a:cubicBezTo>
                <a:cubicBezTo>
                  <a:pt x="2697763" y="92438"/>
                  <a:pt x="3176004" y="446"/>
                  <a:pt x="3602518" y="2"/>
                </a:cubicBezTo>
                <a:close/>
              </a:path>
            </a:pathLst>
          </a:custGeom>
          <a:blipFill>
            <a:blip r:embed="rId3" cstate="email">
              <a:extLst>
                <a:ext uri="{28A0092B-C50C-407E-A947-70E740481C1C}">
                  <a14:useLocalDpi xmlns:a14="http://schemas.microsoft.com/office/drawing/2010/main"/>
                </a:ext>
              </a:extLst>
            </a:blip>
            <a:srcRect/>
            <a:stretch>
              <a:fillRect/>
            </a:stretch>
          </a:blip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B285358F-2666-1C67-5EE9-C6D57A9A62C1}"/>
              </a:ext>
            </a:extLst>
          </p:cNvPr>
          <p:cNvSpPr>
            <a:spLocks noGrp="1" noRot="1" noChangeAspect="1" noMove="1" noResize="1" noEditPoints="1" noAdjustHandles="1" noChangeArrowheads="1" noChangeShapeType="1"/>
          </p:cNvSpPr>
          <p:nvPr/>
        </p:nvSpPr>
        <p:spPr>
          <a:xfrm>
            <a:off x="7961312" y="1656930"/>
            <a:ext cx="4230687" cy="5201071"/>
          </a:xfrm>
          <a:custGeom>
            <a:avLst/>
            <a:gdLst>
              <a:gd name="connsiteX0" fmla="*/ 3602269 w 4230687"/>
              <a:gd name="connsiteY0" fmla="*/ 2 h 5201071"/>
              <a:gd name="connsiteX1" fmla="*/ 4060362 w 4230687"/>
              <a:gd name="connsiteY1" fmla="*/ 37383 h 5201071"/>
              <a:gd name="connsiteX2" fmla="*/ 4230687 w 4230687"/>
              <a:gd name="connsiteY2" fmla="*/ 74564 h 5201071"/>
              <a:gd name="connsiteX3" fmla="*/ 4230687 w 4230687"/>
              <a:gd name="connsiteY3" fmla="*/ 5201071 h 5201071"/>
              <a:gd name="connsiteX4" fmla="*/ 710675 w 4230687"/>
              <a:gd name="connsiteY4" fmla="*/ 5201071 h 5201071"/>
              <a:gd name="connsiteX5" fmla="*/ 559540 w 4230687"/>
              <a:gd name="connsiteY5" fmla="*/ 4934269 h 5201071"/>
              <a:gd name="connsiteX6" fmla="*/ 287578 w 4230687"/>
              <a:gd name="connsiteY6" fmla="*/ 4307907 h 5201071"/>
              <a:gd name="connsiteX7" fmla="*/ 2162609 w 4230687"/>
              <a:gd name="connsiteY7" fmla="*/ 287512 h 5201071"/>
              <a:gd name="connsiteX8" fmla="*/ 3602269 w 4230687"/>
              <a:gd name="connsiteY8" fmla="*/ 2 h 5201071"/>
              <a:gd name="connsiteX0" fmla="*/ 4230687 w 4322127"/>
              <a:gd name="connsiteY0" fmla="*/ 5201071 h 5292511"/>
              <a:gd name="connsiteX1" fmla="*/ 710675 w 4322127"/>
              <a:gd name="connsiteY1" fmla="*/ 5201071 h 5292511"/>
              <a:gd name="connsiteX2" fmla="*/ 559540 w 4322127"/>
              <a:gd name="connsiteY2" fmla="*/ 4934269 h 5292511"/>
              <a:gd name="connsiteX3" fmla="*/ 287578 w 4322127"/>
              <a:gd name="connsiteY3" fmla="*/ 4307907 h 5292511"/>
              <a:gd name="connsiteX4" fmla="*/ 2162609 w 4322127"/>
              <a:gd name="connsiteY4" fmla="*/ 287512 h 5292511"/>
              <a:gd name="connsiteX5" fmla="*/ 3602269 w 4322127"/>
              <a:gd name="connsiteY5" fmla="*/ 2 h 5292511"/>
              <a:gd name="connsiteX6" fmla="*/ 4060362 w 4322127"/>
              <a:gd name="connsiteY6" fmla="*/ 37383 h 5292511"/>
              <a:gd name="connsiteX7" fmla="*/ 4230687 w 4322127"/>
              <a:gd name="connsiteY7" fmla="*/ 74564 h 5292511"/>
              <a:gd name="connsiteX8" fmla="*/ 4322127 w 4322127"/>
              <a:gd name="connsiteY8" fmla="*/ 5292511 h 5292511"/>
              <a:gd name="connsiteX0" fmla="*/ 4230687 w 4230687"/>
              <a:gd name="connsiteY0" fmla="*/ 5201071 h 5201071"/>
              <a:gd name="connsiteX1" fmla="*/ 710675 w 4230687"/>
              <a:gd name="connsiteY1" fmla="*/ 5201071 h 5201071"/>
              <a:gd name="connsiteX2" fmla="*/ 559540 w 4230687"/>
              <a:gd name="connsiteY2" fmla="*/ 4934269 h 5201071"/>
              <a:gd name="connsiteX3" fmla="*/ 287578 w 4230687"/>
              <a:gd name="connsiteY3" fmla="*/ 4307907 h 5201071"/>
              <a:gd name="connsiteX4" fmla="*/ 2162609 w 4230687"/>
              <a:gd name="connsiteY4" fmla="*/ 287512 h 5201071"/>
              <a:gd name="connsiteX5" fmla="*/ 3602269 w 4230687"/>
              <a:gd name="connsiteY5" fmla="*/ 2 h 5201071"/>
              <a:gd name="connsiteX6" fmla="*/ 4060362 w 4230687"/>
              <a:gd name="connsiteY6" fmla="*/ 37383 h 5201071"/>
              <a:gd name="connsiteX7" fmla="*/ 4230687 w 4230687"/>
              <a:gd name="connsiteY7" fmla="*/ 74564 h 5201071"/>
              <a:gd name="connsiteX0" fmla="*/ 710675 w 4230687"/>
              <a:gd name="connsiteY0" fmla="*/ 5201071 h 5201071"/>
              <a:gd name="connsiteX1" fmla="*/ 559540 w 4230687"/>
              <a:gd name="connsiteY1" fmla="*/ 4934269 h 5201071"/>
              <a:gd name="connsiteX2" fmla="*/ 287578 w 4230687"/>
              <a:gd name="connsiteY2" fmla="*/ 4307907 h 5201071"/>
              <a:gd name="connsiteX3" fmla="*/ 2162609 w 4230687"/>
              <a:gd name="connsiteY3" fmla="*/ 287512 h 5201071"/>
              <a:gd name="connsiteX4" fmla="*/ 3602269 w 4230687"/>
              <a:gd name="connsiteY4" fmla="*/ 2 h 5201071"/>
              <a:gd name="connsiteX5" fmla="*/ 4060362 w 4230687"/>
              <a:gd name="connsiteY5" fmla="*/ 37383 h 5201071"/>
              <a:gd name="connsiteX6" fmla="*/ 4230687 w 4230687"/>
              <a:gd name="connsiteY6" fmla="*/ 74564 h 520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0687" h="5201071">
                <a:moveTo>
                  <a:pt x="710675" y="5201071"/>
                </a:moveTo>
                <a:lnTo>
                  <a:pt x="559540" y="4934269"/>
                </a:lnTo>
                <a:cubicBezTo>
                  <a:pt x="459433" y="4740869"/>
                  <a:pt x="368998" y="4531614"/>
                  <a:pt x="287578" y="4307907"/>
                </a:cubicBezTo>
                <a:cubicBezTo>
                  <a:pt x="-363780" y="2518256"/>
                  <a:pt x="21976" y="1066940"/>
                  <a:pt x="2162609" y="287512"/>
                </a:cubicBezTo>
                <a:cubicBezTo>
                  <a:pt x="2697763" y="92660"/>
                  <a:pt x="3175904" y="570"/>
                  <a:pt x="3602269" y="2"/>
                </a:cubicBezTo>
                <a:cubicBezTo>
                  <a:pt x="3762156" y="-211"/>
                  <a:pt x="3914762" y="12447"/>
                  <a:pt x="4060362" y="37383"/>
                </a:cubicBezTo>
                <a:lnTo>
                  <a:pt x="4230687" y="74564"/>
                </a:lnTo>
              </a:path>
            </a:pathLst>
          </a:custGeom>
          <a:noFill/>
          <a:ln w="25400" cap="flat">
            <a:solidFill>
              <a:schemeClr val="accent2"/>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08A9835-1E89-2026-5A55-80DD61ACBE12}"/>
              </a:ext>
            </a:extLst>
          </p:cNvPr>
          <p:cNvSpPr>
            <a:spLocks noGrp="1" noRot="1" noChangeAspect="1" noMove="1" noResize="1" noEditPoints="1" noAdjustHandles="1" noChangeArrowheads="1" noChangeShapeType="1"/>
          </p:cNvSpPr>
          <p:nvPr/>
        </p:nvSpPr>
        <p:spPr>
          <a:xfrm>
            <a:off x="5414870" y="1"/>
            <a:ext cx="4318679" cy="2366329"/>
          </a:xfrm>
          <a:custGeom>
            <a:avLst/>
            <a:gdLst>
              <a:gd name="connsiteX0" fmla="*/ 0 w 4318679"/>
              <a:gd name="connsiteY0" fmla="*/ 0 h 2366329"/>
              <a:gd name="connsiteX1" fmla="*/ 4269984 w 4318679"/>
              <a:gd name="connsiteY1" fmla="*/ 0 h 2366329"/>
              <a:gd name="connsiteX2" fmla="*/ 4295101 w 4318679"/>
              <a:gd name="connsiteY2" fmla="*/ 135926 h 2366329"/>
              <a:gd name="connsiteX3" fmla="*/ 2874399 w 4318679"/>
              <a:gd name="connsiteY3" fmla="*/ 2174309 h 2366329"/>
              <a:gd name="connsiteX4" fmla="*/ 189394 w 4318679"/>
              <a:gd name="connsiteY4" fmla="*/ 922088 h 2366329"/>
              <a:gd name="connsiteX5" fmla="*/ 498 w 4318679"/>
              <a:gd name="connsiteY5" fmla="*/ 71360 h 236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8679" h="2366329">
                <a:moveTo>
                  <a:pt x="0" y="0"/>
                </a:moveTo>
                <a:lnTo>
                  <a:pt x="4269984" y="0"/>
                </a:lnTo>
                <a:lnTo>
                  <a:pt x="4295101" y="135926"/>
                </a:lnTo>
                <a:cubicBezTo>
                  <a:pt x="4423815" y="1031519"/>
                  <a:pt x="4035951" y="1751381"/>
                  <a:pt x="2874399" y="2174309"/>
                </a:cubicBezTo>
                <a:cubicBezTo>
                  <a:pt x="1444786" y="2694847"/>
                  <a:pt x="624400" y="2117299"/>
                  <a:pt x="189394" y="922088"/>
                </a:cubicBezTo>
                <a:cubicBezTo>
                  <a:pt x="80642" y="623285"/>
                  <a:pt x="15180" y="338537"/>
                  <a:pt x="498" y="71360"/>
                </a:cubicBezTo>
                <a:close/>
              </a:path>
            </a:pathLst>
          </a:custGeom>
          <a:blipFill>
            <a:blip r:embed="rId4" cstate="email">
              <a:extLst>
                <a:ext uri="{28A0092B-C50C-407E-A947-70E740481C1C}">
                  <a14:useLocalDpi xmlns:a14="http://schemas.microsoft.com/office/drawing/2010/main"/>
                </a:ext>
              </a:extLst>
            </a:blip>
            <a:srcRect/>
            <a:stretch>
              <a:fillRect/>
            </a:stretch>
          </a:blip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EFA99F4-690F-F332-9ADB-8D3559576B24}"/>
              </a:ext>
            </a:extLst>
          </p:cNvPr>
          <p:cNvSpPr>
            <a:spLocks noGrp="1" noRot="1" noChangeAspect="1" noMove="1" noResize="1" noEditPoints="1" noAdjustHandles="1" noChangeArrowheads="1" noChangeShapeType="1"/>
          </p:cNvSpPr>
          <p:nvPr/>
        </p:nvSpPr>
        <p:spPr>
          <a:xfrm>
            <a:off x="5300936" y="0"/>
            <a:ext cx="4318310" cy="2313322"/>
          </a:xfrm>
          <a:custGeom>
            <a:avLst/>
            <a:gdLst>
              <a:gd name="connsiteX0" fmla="*/ 0 w 4318310"/>
              <a:gd name="connsiteY0" fmla="*/ 0 h 2313322"/>
              <a:gd name="connsiteX1" fmla="*/ 4279410 w 4318310"/>
              <a:gd name="connsiteY1" fmla="*/ 0 h 2313322"/>
              <a:gd name="connsiteX2" fmla="*/ 4294732 w 4318310"/>
              <a:gd name="connsiteY2" fmla="*/ 82918 h 2313322"/>
              <a:gd name="connsiteX3" fmla="*/ 2874030 w 4318310"/>
              <a:gd name="connsiteY3" fmla="*/ 2121308 h 2313322"/>
              <a:gd name="connsiteX4" fmla="*/ 189026 w 4318310"/>
              <a:gd name="connsiteY4" fmla="*/ 869076 h 2313322"/>
              <a:gd name="connsiteX5" fmla="*/ 130 w 4318310"/>
              <a:gd name="connsiteY5" fmla="*/ 18514 h 2313322"/>
              <a:gd name="connsiteX0" fmla="*/ 0 w 4318310"/>
              <a:gd name="connsiteY0" fmla="*/ 4549 h 2317871"/>
              <a:gd name="connsiteX1" fmla="*/ 1149906 w 4318310"/>
              <a:gd name="connsiteY1" fmla="*/ 0 h 2317871"/>
              <a:gd name="connsiteX2" fmla="*/ 4279410 w 4318310"/>
              <a:gd name="connsiteY2" fmla="*/ 4549 h 2317871"/>
              <a:gd name="connsiteX3" fmla="*/ 4294732 w 4318310"/>
              <a:gd name="connsiteY3" fmla="*/ 87467 h 2317871"/>
              <a:gd name="connsiteX4" fmla="*/ 2874030 w 4318310"/>
              <a:gd name="connsiteY4" fmla="*/ 2125857 h 2317871"/>
              <a:gd name="connsiteX5" fmla="*/ 189026 w 4318310"/>
              <a:gd name="connsiteY5" fmla="*/ 873625 h 2317871"/>
              <a:gd name="connsiteX6" fmla="*/ 130 w 4318310"/>
              <a:gd name="connsiteY6" fmla="*/ 23063 h 2317871"/>
              <a:gd name="connsiteX7" fmla="*/ 0 w 4318310"/>
              <a:gd name="connsiteY7" fmla="*/ 4549 h 2317871"/>
              <a:gd name="connsiteX0" fmla="*/ 1149906 w 4318310"/>
              <a:gd name="connsiteY0" fmla="*/ 0 h 2317871"/>
              <a:gd name="connsiteX1" fmla="*/ 4279410 w 4318310"/>
              <a:gd name="connsiteY1" fmla="*/ 4549 h 2317871"/>
              <a:gd name="connsiteX2" fmla="*/ 4294732 w 4318310"/>
              <a:gd name="connsiteY2" fmla="*/ 87467 h 2317871"/>
              <a:gd name="connsiteX3" fmla="*/ 2874030 w 4318310"/>
              <a:gd name="connsiteY3" fmla="*/ 2125857 h 2317871"/>
              <a:gd name="connsiteX4" fmla="*/ 189026 w 4318310"/>
              <a:gd name="connsiteY4" fmla="*/ 873625 h 2317871"/>
              <a:gd name="connsiteX5" fmla="*/ 130 w 4318310"/>
              <a:gd name="connsiteY5" fmla="*/ 23063 h 2317871"/>
              <a:gd name="connsiteX6" fmla="*/ 0 w 4318310"/>
              <a:gd name="connsiteY6" fmla="*/ 4549 h 2317871"/>
              <a:gd name="connsiteX7" fmla="*/ 1241346 w 4318310"/>
              <a:gd name="connsiteY7" fmla="*/ 91440 h 2317871"/>
              <a:gd name="connsiteX0" fmla="*/ 1149906 w 4318310"/>
              <a:gd name="connsiteY0" fmla="*/ 0 h 2317871"/>
              <a:gd name="connsiteX1" fmla="*/ 4279410 w 4318310"/>
              <a:gd name="connsiteY1" fmla="*/ 4549 h 2317871"/>
              <a:gd name="connsiteX2" fmla="*/ 4294732 w 4318310"/>
              <a:gd name="connsiteY2" fmla="*/ 87467 h 2317871"/>
              <a:gd name="connsiteX3" fmla="*/ 2874030 w 4318310"/>
              <a:gd name="connsiteY3" fmla="*/ 2125857 h 2317871"/>
              <a:gd name="connsiteX4" fmla="*/ 189026 w 4318310"/>
              <a:gd name="connsiteY4" fmla="*/ 873625 h 2317871"/>
              <a:gd name="connsiteX5" fmla="*/ 130 w 4318310"/>
              <a:gd name="connsiteY5" fmla="*/ 23063 h 2317871"/>
              <a:gd name="connsiteX6" fmla="*/ 0 w 4318310"/>
              <a:gd name="connsiteY6" fmla="*/ 4549 h 2317871"/>
              <a:gd name="connsiteX0" fmla="*/ 4279410 w 4318310"/>
              <a:gd name="connsiteY0" fmla="*/ 0 h 2313322"/>
              <a:gd name="connsiteX1" fmla="*/ 4294732 w 4318310"/>
              <a:gd name="connsiteY1" fmla="*/ 82918 h 2313322"/>
              <a:gd name="connsiteX2" fmla="*/ 2874030 w 4318310"/>
              <a:gd name="connsiteY2" fmla="*/ 2121308 h 2313322"/>
              <a:gd name="connsiteX3" fmla="*/ 189026 w 4318310"/>
              <a:gd name="connsiteY3" fmla="*/ 869076 h 2313322"/>
              <a:gd name="connsiteX4" fmla="*/ 130 w 4318310"/>
              <a:gd name="connsiteY4" fmla="*/ 18514 h 2313322"/>
              <a:gd name="connsiteX5" fmla="*/ 0 w 4318310"/>
              <a:gd name="connsiteY5" fmla="*/ 0 h 23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8310" h="2313322">
                <a:moveTo>
                  <a:pt x="4279410" y="0"/>
                </a:moveTo>
                <a:lnTo>
                  <a:pt x="4294732" y="82918"/>
                </a:lnTo>
                <a:cubicBezTo>
                  <a:pt x="4423446" y="978515"/>
                  <a:pt x="4035582" y="1698371"/>
                  <a:pt x="2874030" y="2121308"/>
                </a:cubicBezTo>
                <a:cubicBezTo>
                  <a:pt x="1444417" y="2641835"/>
                  <a:pt x="624032" y="2064287"/>
                  <a:pt x="189026" y="869076"/>
                </a:cubicBezTo>
                <a:cubicBezTo>
                  <a:pt x="80274" y="570273"/>
                  <a:pt x="14812" y="285592"/>
                  <a:pt x="130" y="18514"/>
                </a:cubicBezTo>
                <a:cubicBezTo>
                  <a:pt x="87" y="12343"/>
                  <a:pt x="43" y="6171"/>
                  <a:pt x="0" y="0"/>
                </a:cubicBezTo>
              </a:path>
            </a:pathLst>
          </a:custGeom>
          <a:noFill/>
          <a:ln w="25400" cap="flat">
            <a:solidFill>
              <a:schemeClr val="accent4"/>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71CB95C-B261-C726-2465-AFEEC11C7806}"/>
              </a:ext>
            </a:extLst>
          </p:cNvPr>
          <p:cNvSpPr>
            <a:spLocks noGrp="1" noRot="1" noChangeAspect="1" noMove="1" noResize="1" noEditPoints="1" noAdjustHandles="1" noChangeArrowheads="1" noChangeShapeType="1"/>
          </p:cNvSpPr>
          <p:nvPr/>
        </p:nvSpPr>
        <p:spPr>
          <a:xfrm>
            <a:off x="10371515" y="0"/>
            <a:ext cx="1820484" cy="1161104"/>
          </a:xfrm>
          <a:custGeom>
            <a:avLst/>
            <a:gdLst>
              <a:gd name="connsiteX0" fmla="*/ 0 w 1820484"/>
              <a:gd name="connsiteY0" fmla="*/ 0 h 1161104"/>
              <a:gd name="connsiteX1" fmla="*/ 1820484 w 1820484"/>
              <a:gd name="connsiteY1" fmla="*/ 0 h 1161104"/>
              <a:gd name="connsiteX2" fmla="*/ 1820484 w 1820484"/>
              <a:gd name="connsiteY2" fmla="*/ 926330 h 1161104"/>
              <a:gd name="connsiteX3" fmla="*/ 1733425 w 1820484"/>
              <a:gd name="connsiteY3" fmla="*/ 973008 h 1161104"/>
              <a:gd name="connsiteX4" fmla="*/ 1533789 w 1820484"/>
              <a:gd name="connsiteY4" fmla="*/ 1057936 h 1161104"/>
              <a:gd name="connsiteX5" fmla="*/ 91196 w 1820484"/>
              <a:gd name="connsiteY5" fmla="*/ 385145 h 1161104"/>
              <a:gd name="connsiteX6" fmla="*/ 21498 w 1820484"/>
              <a:gd name="connsiteY6" fmla="*/ 150235 h 116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484" h="1161104">
                <a:moveTo>
                  <a:pt x="0" y="0"/>
                </a:moveTo>
                <a:lnTo>
                  <a:pt x="1820484" y="0"/>
                </a:lnTo>
                <a:lnTo>
                  <a:pt x="1820484" y="926330"/>
                </a:lnTo>
                <a:lnTo>
                  <a:pt x="1733425" y="973008"/>
                </a:lnTo>
                <a:cubicBezTo>
                  <a:pt x="1672272" y="1003374"/>
                  <a:pt x="1605798" y="1031717"/>
                  <a:pt x="1533789" y="1057936"/>
                </a:cubicBezTo>
                <a:cubicBezTo>
                  <a:pt x="765690" y="1337609"/>
                  <a:pt x="324915" y="1027306"/>
                  <a:pt x="91196" y="385145"/>
                </a:cubicBezTo>
                <a:cubicBezTo>
                  <a:pt x="61981" y="304875"/>
                  <a:pt x="38581" y="226493"/>
                  <a:pt x="21498" y="150235"/>
                </a:cubicBezTo>
                <a:close/>
              </a:path>
            </a:pathLst>
          </a:custGeom>
          <a:blipFill>
            <a:blip r:embed="rId5" cstate="email">
              <a:extLst>
                <a:ext uri="{28A0092B-C50C-407E-A947-70E740481C1C}">
                  <a14:useLocalDpi xmlns:a14="http://schemas.microsoft.com/office/drawing/2010/main"/>
                </a:ext>
              </a:extLst>
            </a:blip>
            <a:srcRect/>
            <a:stretch>
              <a:fillRect/>
            </a:stretch>
          </a:bli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AF726F4A-5358-23D3-E0FF-40446E60C569}"/>
              </a:ext>
            </a:extLst>
          </p:cNvPr>
          <p:cNvSpPr>
            <a:spLocks noGrp="1" noRot="1" noChangeAspect="1" noMove="1" noResize="1" noEditPoints="1" noAdjustHandles="1" noChangeArrowheads="1" noChangeShapeType="1"/>
          </p:cNvSpPr>
          <p:nvPr/>
        </p:nvSpPr>
        <p:spPr>
          <a:xfrm>
            <a:off x="10264763" y="1"/>
            <a:ext cx="1927237" cy="1108305"/>
          </a:xfrm>
          <a:custGeom>
            <a:avLst/>
            <a:gdLst>
              <a:gd name="connsiteX0" fmla="*/ 0 w 1927237"/>
              <a:gd name="connsiteY0" fmla="*/ 0 h 1108305"/>
              <a:gd name="connsiteX1" fmla="*/ 1927237 w 1927237"/>
              <a:gd name="connsiteY1" fmla="*/ 0 h 1108305"/>
              <a:gd name="connsiteX2" fmla="*/ 1927237 w 1927237"/>
              <a:gd name="connsiteY2" fmla="*/ 798503 h 1108305"/>
              <a:gd name="connsiteX3" fmla="*/ 1893580 w 1927237"/>
              <a:gd name="connsiteY3" fmla="*/ 823138 h 1108305"/>
              <a:gd name="connsiteX4" fmla="*/ 1526241 w 1927237"/>
              <a:gd name="connsiteY4" fmla="*/ 1005141 h 1108305"/>
              <a:gd name="connsiteX5" fmla="*/ 83648 w 1927237"/>
              <a:gd name="connsiteY5" fmla="*/ 332344 h 1108305"/>
              <a:gd name="connsiteX6" fmla="*/ 13950 w 1927237"/>
              <a:gd name="connsiteY6" fmla="*/ 97459 h 1108305"/>
              <a:gd name="connsiteX0" fmla="*/ 1927237 w 2018677"/>
              <a:gd name="connsiteY0" fmla="*/ 0 h 1108305"/>
              <a:gd name="connsiteX1" fmla="*/ 1927237 w 2018677"/>
              <a:gd name="connsiteY1" fmla="*/ 798503 h 1108305"/>
              <a:gd name="connsiteX2" fmla="*/ 1893580 w 2018677"/>
              <a:gd name="connsiteY2" fmla="*/ 823138 h 1108305"/>
              <a:gd name="connsiteX3" fmla="*/ 1526241 w 2018677"/>
              <a:gd name="connsiteY3" fmla="*/ 1005141 h 1108305"/>
              <a:gd name="connsiteX4" fmla="*/ 83648 w 2018677"/>
              <a:gd name="connsiteY4" fmla="*/ 332344 h 1108305"/>
              <a:gd name="connsiteX5" fmla="*/ 13950 w 2018677"/>
              <a:gd name="connsiteY5" fmla="*/ 97459 h 1108305"/>
              <a:gd name="connsiteX6" fmla="*/ 0 w 2018677"/>
              <a:gd name="connsiteY6" fmla="*/ 0 h 1108305"/>
              <a:gd name="connsiteX7" fmla="*/ 2018677 w 2018677"/>
              <a:gd name="connsiteY7" fmla="*/ 91440 h 1108305"/>
              <a:gd name="connsiteX0" fmla="*/ 1927237 w 1927237"/>
              <a:gd name="connsiteY0" fmla="*/ 0 h 1108305"/>
              <a:gd name="connsiteX1" fmla="*/ 1927237 w 1927237"/>
              <a:gd name="connsiteY1" fmla="*/ 798503 h 1108305"/>
              <a:gd name="connsiteX2" fmla="*/ 1893580 w 1927237"/>
              <a:gd name="connsiteY2" fmla="*/ 823138 h 1108305"/>
              <a:gd name="connsiteX3" fmla="*/ 1526241 w 1927237"/>
              <a:gd name="connsiteY3" fmla="*/ 1005141 h 1108305"/>
              <a:gd name="connsiteX4" fmla="*/ 83648 w 1927237"/>
              <a:gd name="connsiteY4" fmla="*/ 332344 h 1108305"/>
              <a:gd name="connsiteX5" fmla="*/ 13950 w 1927237"/>
              <a:gd name="connsiteY5" fmla="*/ 97459 h 1108305"/>
              <a:gd name="connsiteX6" fmla="*/ 0 w 1927237"/>
              <a:gd name="connsiteY6" fmla="*/ 0 h 1108305"/>
              <a:gd name="connsiteX0" fmla="*/ 1927237 w 1927237"/>
              <a:gd name="connsiteY0" fmla="*/ 798503 h 1108305"/>
              <a:gd name="connsiteX1" fmla="*/ 1893580 w 1927237"/>
              <a:gd name="connsiteY1" fmla="*/ 823138 h 1108305"/>
              <a:gd name="connsiteX2" fmla="*/ 1526241 w 1927237"/>
              <a:gd name="connsiteY2" fmla="*/ 1005141 h 1108305"/>
              <a:gd name="connsiteX3" fmla="*/ 83648 w 1927237"/>
              <a:gd name="connsiteY3" fmla="*/ 332344 h 1108305"/>
              <a:gd name="connsiteX4" fmla="*/ 13950 w 1927237"/>
              <a:gd name="connsiteY4" fmla="*/ 97459 h 1108305"/>
              <a:gd name="connsiteX5" fmla="*/ 0 w 1927237"/>
              <a:gd name="connsiteY5" fmla="*/ 0 h 11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7237" h="1108305">
                <a:moveTo>
                  <a:pt x="1927237" y="798503"/>
                </a:moveTo>
                <a:lnTo>
                  <a:pt x="1893580" y="823138"/>
                </a:lnTo>
                <a:cubicBezTo>
                  <a:pt x="1792139" y="891768"/>
                  <a:pt x="1670259" y="952702"/>
                  <a:pt x="1526241" y="1005141"/>
                </a:cubicBezTo>
                <a:cubicBezTo>
                  <a:pt x="758142" y="1284808"/>
                  <a:pt x="317367" y="974505"/>
                  <a:pt x="83648" y="332344"/>
                </a:cubicBezTo>
                <a:cubicBezTo>
                  <a:pt x="54433" y="252074"/>
                  <a:pt x="31033" y="173701"/>
                  <a:pt x="13950" y="97459"/>
                </a:cubicBezTo>
                <a:lnTo>
                  <a:pt x="0" y="0"/>
                </a:lnTo>
              </a:path>
            </a:pathLst>
          </a:custGeom>
          <a:noFill/>
          <a:ln w="25400" cap="flat">
            <a:solidFill>
              <a:schemeClr val="accent6"/>
            </a:solidFill>
            <a:prstDash val="solid"/>
            <a:miter/>
          </a:ln>
        </p:spPr>
        <p:txBody>
          <a:bodyPr rtlCol="0" anchor="ctr"/>
          <a:lstStyle/>
          <a:p>
            <a:endParaRPr lang="en-GB"/>
          </a:p>
        </p:txBody>
      </p:sp>
      <p:sp>
        <p:nvSpPr>
          <p:cNvPr id="4" name="Subtitle 2">
            <a:extLst>
              <a:ext uri="{FF2B5EF4-FFF2-40B4-BE49-F238E27FC236}">
                <a16:creationId xmlns:a16="http://schemas.microsoft.com/office/drawing/2014/main" id="{6CE0C8E3-632D-A8BC-F6A3-564FC8C253B4}"/>
              </a:ext>
            </a:extLst>
          </p:cNvPr>
          <p:cNvSpPr txBox="1">
            <a:spLocks/>
          </p:cNvSpPr>
          <p:nvPr/>
        </p:nvSpPr>
        <p:spPr>
          <a:xfrm>
            <a:off x="490100" y="5694405"/>
            <a:ext cx="7272338" cy="36933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stewart.macgregor@scotent.co.uk</a:t>
            </a:r>
          </a:p>
        </p:txBody>
      </p:sp>
    </p:spTree>
    <p:extLst>
      <p:ext uri="{BB962C8B-B14F-4D97-AF65-F5344CB8AC3E}">
        <p14:creationId xmlns:p14="http://schemas.microsoft.com/office/powerpoint/2010/main" val="3998986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D51B-E78C-AC88-ED5C-6D88BF98F26E}"/>
              </a:ext>
            </a:extLst>
          </p:cNvPr>
          <p:cNvSpPr>
            <a:spLocks noGrp="1"/>
          </p:cNvSpPr>
          <p:nvPr>
            <p:ph type="title"/>
          </p:nvPr>
        </p:nvSpPr>
        <p:spPr>
          <a:xfrm>
            <a:off x="407266" y="616904"/>
            <a:ext cx="10662516" cy="1440000"/>
          </a:xfrm>
        </p:spPr>
        <p:txBody>
          <a:bodyPr>
            <a:normAutofit/>
          </a:bodyPr>
          <a:lstStyle/>
          <a:p>
            <a:r>
              <a:rPr lang="en-GB" sz="3600" b="1" dirty="0"/>
              <a:t>Support for new and existing Co-operatives</a:t>
            </a:r>
          </a:p>
        </p:txBody>
      </p:sp>
      <p:sp>
        <p:nvSpPr>
          <p:cNvPr id="3" name="Content Placeholder 2">
            <a:extLst>
              <a:ext uri="{FF2B5EF4-FFF2-40B4-BE49-F238E27FC236}">
                <a16:creationId xmlns:a16="http://schemas.microsoft.com/office/drawing/2014/main" id="{FE790B6C-5B15-1A90-DFC6-8CB614E2AE1F}"/>
              </a:ext>
            </a:extLst>
          </p:cNvPr>
          <p:cNvSpPr>
            <a:spLocks noGrp="1"/>
          </p:cNvSpPr>
          <p:nvPr>
            <p:ph idx="1"/>
          </p:nvPr>
        </p:nvSpPr>
        <p:spPr>
          <a:xfrm>
            <a:off x="4903932" y="1601124"/>
            <a:ext cx="6673737" cy="4369864"/>
          </a:xfrm>
        </p:spPr>
        <p:txBody>
          <a:bodyPr>
            <a:normAutofit fontScale="925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Circa 2.5 days fully funded support from our  specialist call off framework that could include: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33333"/>
                </a:solidFill>
                <a:effectLst/>
                <a:uLnTx/>
                <a:uFillTx/>
                <a:latin typeface="+mj-lt"/>
                <a:ea typeface="+mn-ea"/>
                <a:cs typeface="Arial" panose="020B0604020202020204" pitchFamily="34" charset="0"/>
              </a:rPr>
              <a:t>Governance and legal structure review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33333"/>
                </a:solidFill>
                <a:effectLst/>
                <a:uLnTx/>
                <a:uFillTx/>
                <a:latin typeface="+mj-lt"/>
                <a:ea typeface="+mn-ea"/>
                <a:cs typeface="Arial" panose="020B0604020202020204" pitchFamily="34" charset="0"/>
              </a:rPr>
              <a:t>Securing funding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33333"/>
                </a:solidFill>
                <a:effectLst/>
                <a:uLnTx/>
                <a:uFillTx/>
                <a:latin typeface="+mj-lt"/>
                <a:ea typeface="+mn-ea"/>
                <a:cs typeface="Arial" panose="020B0604020202020204" pitchFamily="34" charset="0"/>
              </a:rPr>
              <a:t>Advice on membership  / roles and responsibilities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33333"/>
                </a:solidFill>
                <a:effectLst/>
                <a:uLnTx/>
                <a:uFillTx/>
                <a:latin typeface="+mj-lt"/>
                <a:ea typeface="+mn-ea"/>
                <a:cs typeface="Arial" panose="020B0604020202020204" pitchFamily="34" charset="0"/>
              </a:rPr>
              <a:t>Co-op “health-check” and action plan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33333"/>
                </a:solidFill>
                <a:effectLst/>
                <a:uLnTx/>
                <a:uFillTx/>
                <a:latin typeface="+mj-lt"/>
                <a:ea typeface="+mn-ea"/>
                <a:cs typeface="Arial" panose="020B0604020202020204" pitchFamily="34" charset="0"/>
              </a:rPr>
              <a:t>Assess the options / Understand the benefits</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33333"/>
                </a:solidFill>
                <a:effectLst/>
                <a:uLnTx/>
                <a:uFillTx/>
                <a:latin typeface="+mj-lt"/>
                <a:ea typeface="+mn-ea"/>
                <a:cs typeface="Arial" panose="020B0604020202020204" pitchFamily="34" charset="0"/>
              </a:rPr>
              <a:t>Partnership approaches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600" b="0" i="0" u="none" strike="noStrike" kern="1200" cap="none" spc="0" normalizeH="0" baseline="0" noProof="0" dirty="0">
              <a:ln>
                <a:noFill/>
              </a:ln>
              <a:solidFill>
                <a:srgbClr val="232F38"/>
              </a:solidFill>
              <a:effectLst/>
              <a:uLnTx/>
              <a:uFillTx/>
              <a:latin typeface="Work Sans"/>
              <a:ea typeface="+mn-ea"/>
              <a:cs typeface="+mn-cs"/>
            </a:endParaRPr>
          </a:p>
        </p:txBody>
      </p:sp>
      <p:sp>
        <p:nvSpPr>
          <p:cNvPr id="6" name="Footer Placeholder 5">
            <a:extLst>
              <a:ext uri="{FF2B5EF4-FFF2-40B4-BE49-F238E27FC236}">
                <a16:creationId xmlns:a16="http://schemas.microsoft.com/office/drawing/2014/main" id="{A21F1DCB-2367-FAC8-8E67-86D9EC13D5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19C2C1-00F9-7337-0DF7-A108373F358E}"/>
              </a:ext>
            </a:extLst>
          </p:cNvPr>
          <p:cNvSpPr>
            <a:spLocks noGrp="1"/>
          </p:cNvSpPr>
          <p:nvPr>
            <p:ph type="sldNum" sz="quarter" idx="12"/>
          </p:nvPr>
        </p:nvSpPr>
        <p:spPr/>
        <p:txBody>
          <a:bodyPr/>
          <a:lstStyle/>
          <a:p>
            <a:fld id="{BE17B226-05A6-40D6-B1A0-45847171CE85}" type="slidenum">
              <a:rPr lang="en-GB" smtClean="0"/>
              <a:t>10</a:t>
            </a:fld>
            <a:endParaRPr lang="en-GB"/>
          </a:p>
        </p:txBody>
      </p:sp>
      <p:pic>
        <p:nvPicPr>
          <p:cNvPr id="8" name="Picture 7">
            <a:extLst>
              <a:ext uri="{FF2B5EF4-FFF2-40B4-BE49-F238E27FC236}">
                <a16:creationId xmlns:a16="http://schemas.microsoft.com/office/drawing/2014/main" id="{15CBD52C-6A49-950C-6750-0EB7E00DA2C6}"/>
              </a:ext>
            </a:extLst>
          </p:cNvPr>
          <p:cNvPicPr>
            <a:picLocks noChangeAspect="1"/>
          </p:cNvPicPr>
          <p:nvPr/>
        </p:nvPicPr>
        <p:blipFill>
          <a:blip r:embed="rId3"/>
          <a:stretch>
            <a:fillRect/>
          </a:stretch>
        </p:blipFill>
        <p:spPr>
          <a:xfrm>
            <a:off x="407266" y="2562805"/>
            <a:ext cx="4123170" cy="2238292"/>
          </a:xfrm>
          <a:prstGeom prst="rect">
            <a:avLst/>
          </a:prstGeom>
        </p:spPr>
      </p:pic>
    </p:spTree>
    <p:extLst>
      <p:ext uri="{BB962C8B-B14F-4D97-AF65-F5344CB8AC3E}">
        <p14:creationId xmlns:p14="http://schemas.microsoft.com/office/powerpoint/2010/main" val="1709227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ollage of people in different poses&#10;&#10;Description automatically generated">
            <a:extLst>
              <a:ext uri="{FF2B5EF4-FFF2-40B4-BE49-F238E27FC236}">
                <a16:creationId xmlns:a16="http://schemas.microsoft.com/office/drawing/2014/main" id="{21F6D39D-941B-12D0-566C-EA5014674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323" y="4035172"/>
            <a:ext cx="3699637" cy="2081046"/>
          </a:xfrm>
          <a:prstGeom prst="rect">
            <a:avLst/>
          </a:prstGeom>
        </p:spPr>
      </p:pic>
      <p:sp>
        <p:nvSpPr>
          <p:cNvPr id="9" name="Rectangle: Rounded Corners 8">
            <a:extLst>
              <a:ext uri="{FF2B5EF4-FFF2-40B4-BE49-F238E27FC236}">
                <a16:creationId xmlns:a16="http://schemas.microsoft.com/office/drawing/2014/main" id="{0FB23950-0923-2D99-77D5-8CB5A4B948EB}"/>
              </a:ext>
            </a:extLst>
          </p:cNvPr>
          <p:cNvSpPr/>
          <p:nvPr/>
        </p:nvSpPr>
        <p:spPr>
          <a:xfrm>
            <a:off x="503247" y="296560"/>
            <a:ext cx="6923163" cy="106268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Title 3">
            <a:extLst>
              <a:ext uri="{FF2B5EF4-FFF2-40B4-BE49-F238E27FC236}">
                <a16:creationId xmlns:a16="http://schemas.microsoft.com/office/drawing/2014/main" id="{7D5B2075-41BF-8A68-4FC4-D24DE7E3F624}"/>
              </a:ext>
            </a:extLst>
          </p:cNvPr>
          <p:cNvSpPr txBox="1">
            <a:spLocks/>
          </p:cNvSpPr>
          <p:nvPr/>
        </p:nvSpPr>
        <p:spPr>
          <a:xfrm>
            <a:off x="824316" y="522765"/>
            <a:ext cx="6602094" cy="61027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a:lstStyle>
          <a:p>
            <a:pPr>
              <a:lnSpc>
                <a:spcPct val="100000"/>
              </a:lnSpc>
              <a:spcBef>
                <a:spcPts val="0"/>
              </a:spcBef>
            </a:pPr>
            <a:r>
              <a:rPr lang="en-GB" sz="3600" b="1" dirty="0">
                <a:solidFill>
                  <a:schemeClr val="bg1"/>
                </a:solidFill>
              </a:rPr>
              <a:t>Marketing and Promotion</a:t>
            </a:r>
          </a:p>
        </p:txBody>
      </p:sp>
      <p:pic>
        <p:nvPicPr>
          <p:cNvPr id="2" name="Picture 1">
            <a:extLst>
              <a:ext uri="{FF2B5EF4-FFF2-40B4-BE49-F238E27FC236}">
                <a16:creationId xmlns:a16="http://schemas.microsoft.com/office/drawing/2014/main" id="{13454275-8668-ABF6-9E3D-A6F024DDE5D4}"/>
              </a:ext>
            </a:extLst>
          </p:cNvPr>
          <p:cNvPicPr>
            <a:picLocks noChangeAspect="1"/>
          </p:cNvPicPr>
          <p:nvPr/>
        </p:nvPicPr>
        <p:blipFill rotWithShape="1">
          <a:blip r:embed="rId4"/>
          <a:srcRect t="13367" b="11439"/>
          <a:stretch/>
        </p:blipFill>
        <p:spPr>
          <a:xfrm>
            <a:off x="7907323" y="1686793"/>
            <a:ext cx="3699637" cy="1563765"/>
          </a:xfrm>
          <a:prstGeom prst="rect">
            <a:avLst/>
          </a:prstGeom>
        </p:spPr>
      </p:pic>
      <p:sp>
        <p:nvSpPr>
          <p:cNvPr id="3" name="Title 3">
            <a:extLst>
              <a:ext uri="{FF2B5EF4-FFF2-40B4-BE49-F238E27FC236}">
                <a16:creationId xmlns:a16="http://schemas.microsoft.com/office/drawing/2014/main" id="{1F07DE4C-206A-EA85-9387-72E3BD59F42E}"/>
              </a:ext>
            </a:extLst>
          </p:cNvPr>
          <p:cNvSpPr txBox="1">
            <a:spLocks/>
          </p:cNvSpPr>
          <p:nvPr/>
        </p:nvSpPr>
        <p:spPr>
          <a:xfrm>
            <a:off x="7747479" y="1166529"/>
            <a:ext cx="4019326" cy="61027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a:lstStyle>
          <a:p>
            <a:pPr algn="ctr">
              <a:lnSpc>
                <a:spcPct val="100000"/>
              </a:lnSpc>
              <a:spcBef>
                <a:spcPts val="0"/>
              </a:spcBef>
            </a:pPr>
            <a:r>
              <a:rPr lang="en-GB" sz="3000" b="1" dirty="0">
                <a:solidFill>
                  <a:schemeClr val="tx1"/>
                </a:solidFill>
              </a:rPr>
              <a:t>New video series</a:t>
            </a:r>
          </a:p>
        </p:txBody>
      </p:sp>
      <p:sp>
        <p:nvSpPr>
          <p:cNvPr id="4" name="Title 3">
            <a:extLst>
              <a:ext uri="{FF2B5EF4-FFF2-40B4-BE49-F238E27FC236}">
                <a16:creationId xmlns:a16="http://schemas.microsoft.com/office/drawing/2014/main" id="{6D10B5F0-85FD-D335-5F55-BD287FB98E99}"/>
              </a:ext>
            </a:extLst>
          </p:cNvPr>
          <p:cNvSpPr txBox="1">
            <a:spLocks/>
          </p:cNvSpPr>
          <p:nvPr/>
        </p:nvSpPr>
        <p:spPr>
          <a:xfrm>
            <a:off x="715003" y="1626078"/>
            <a:ext cx="4143100" cy="61027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a:lstStyle>
          <a:p>
            <a:pPr>
              <a:lnSpc>
                <a:spcPct val="100000"/>
              </a:lnSpc>
              <a:spcBef>
                <a:spcPts val="0"/>
              </a:spcBef>
            </a:pPr>
            <a:r>
              <a:rPr lang="en-GB" sz="3000" b="1" dirty="0">
                <a:solidFill>
                  <a:schemeClr val="tx1"/>
                </a:solidFill>
              </a:rPr>
              <a:t>Partnership Events</a:t>
            </a:r>
          </a:p>
        </p:txBody>
      </p:sp>
      <p:pic>
        <p:nvPicPr>
          <p:cNvPr id="7" name="Picture 6" descr="A group of people in a room&#10;&#10;Description automatically generated">
            <a:extLst>
              <a:ext uri="{FF2B5EF4-FFF2-40B4-BE49-F238E27FC236}">
                <a16:creationId xmlns:a16="http://schemas.microsoft.com/office/drawing/2014/main" id="{25B57264-FF09-6BBC-FA21-F1EA64AEA5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241" y="2166397"/>
            <a:ext cx="4183862" cy="2353422"/>
          </a:xfrm>
          <a:prstGeom prst="rect">
            <a:avLst/>
          </a:prstGeom>
        </p:spPr>
      </p:pic>
      <p:pic>
        <p:nvPicPr>
          <p:cNvPr id="10" name="Picture 9" descr="A person standing at a podium&#10;&#10;Description automatically generated">
            <a:extLst>
              <a:ext uri="{FF2B5EF4-FFF2-40B4-BE49-F238E27FC236}">
                <a16:creationId xmlns:a16="http://schemas.microsoft.com/office/drawing/2014/main" id="{2DC71766-2A67-95DD-A7BA-BF3652EEB4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5589" y="1626077"/>
            <a:ext cx="2173442" cy="2897923"/>
          </a:xfrm>
          <a:prstGeom prst="rect">
            <a:avLst/>
          </a:prstGeom>
        </p:spPr>
      </p:pic>
      <p:sp>
        <p:nvSpPr>
          <p:cNvPr id="11" name="Title 3">
            <a:extLst>
              <a:ext uri="{FF2B5EF4-FFF2-40B4-BE49-F238E27FC236}">
                <a16:creationId xmlns:a16="http://schemas.microsoft.com/office/drawing/2014/main" id="{1EE1ED2D-FB4D-418C-8451-BF270CBC2F3F}"/>
              </a:ext>
            </a:extLst>
          </p:cNvPr>
          <p:cNvSpPr txBox="1">
            <a:spLocks/>
          </p:cNvSpPr>
          <p:nvPr/>
        </p:nvSpPr>
        <p:spPr>
          <a:xfrm>
            <a:off x="7747479" y="3487432"/>
            <a:ext cx="4019326" cy="61027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a:lstStyle>
          <a:p>
            <a:pPr algn="ctr">
              <a:lnSpc>
                <a:spcPct val="100000"/>
              </a:lnSpc>
              <a:spcBef>
                <a:spcPts val="0"/>
              </a:spcBef>
            </a:pPr>
            <a:r>
              <a:rPr lang="en-GB" sz="3000" b="1" dirty="0">
                <a:solidFill>
                  <a:schemeClr val="tx1"/>
                </a:solidFill>
              </a:rPr>
              <a:t>Learning Journey</a:t>
            </a:r>
          </a:p>
        </p:txBody>
      </p:sp>
      <p:pic>
        <p:nvPicPr>
          <p:cNvPr id="16" name="Picture 15">
            <a:extLst>
              <a:ext uri="{FF2B5EF4-FFF2-40B4-BE49-F238E27FC236}">
                <a16:creationId xmlns:a16="http://schemas.microsoft.com/office/drawing/2014/main" id="{8805275E-9706-987A-E7B1-5651E4B5629C}"/>
              </a:ext>
            </a:extLst>
          </p:cNvPr>
          <p:cNvPicPr>
            <a:picLocks noChangeAspect="1"/>
          </p:cNvPicPr>
          <p:nvPr/>
        </p:nvPicPr>
        <p:blipFill>
          <a:blip r:embed="rId7"/>
          <a:stretch>
            <a:fillRect/>
          </a:stretch>
        </p:blipFill>
        <p:spPr>
          <a:xfrm>
            <a:off x="1796770" y="5514157"/>
            <a:ext cx="1306045" cy="1165196"/>
          </a:xfrm>
          <a:prstGeom prst="rect">
            <a:avLst/>
          </a:prstGeom>
        </p:spPr>
      </p:pic>
      <p:pic>
        <p:nvPicPr>
          <p:cNvPr id="17" name="Picture 16">
            <a:extLst>
              <a:ext uri="{FF2B5EF4-FFF2-40B4-BE49-F238E27FC236}">
                <a16:creationId xmlns:a16="http://schemas.microsoft.com/office/drawing/2014/main" id="{01AEDC65-2DFC-457F-29C5-86A4C8892737}"/>
              </a:ext>
            </a:extLst>
          </p:cNvPr>
          <p:cNvPicPr>
            <a:picLocks noChangeAspect="1"/>
          </p:cNvPicPr>
          <p:nvPr/>
        </p:nvPicPr>
        <p:blipFill rotWithShape="1">
          <a:blip r:embed="rId8"/>
          <a:srcRect b="20587"/>
          <a:stretch/>
        </p:blipFill>
        <p:spPr>
          <a:xfrm>
            <a:off x="3123420" y="5538804"/>
            <a:ext cx="2518925" cy="1115901"/>
          </a:xfrm>
          <a:prstGeom prst="rect">
            <a:avLst/>
          </a:prstGeom>
        </p:spPr>
      </p:pic>
      <p:pic>
        <p:nvPicPr>
          <p:cNvPr id="18" name="Picture 17">
            <a:extLst>
              <a:ext uri="{FF2B5EF4-FFF2-40B4-BE49-F238E27FC236}">
                <a16:creationId xmlns:a16="http://schemas.microsoft.com/office/drawing/2014/main" id="{75DD2904-17EA-5BF6-FE63-8E233182A98D}"/>
              </a:ext>
            </a:extLst>
          </p:cNvPr>
          <p:cNvPicPr>
            <a:picLocks noChangeAspect="1"/>
          </p:cNvPicPr>
          <p:nvPr/>
        </p:nvPicPr>
        <p:blipFill>
          <a:blip r:embed="rId9"/>
          <a:stretch>
            <a:fillRect/>
          </a:stretch>
        </p:blipFill>
        <p:spPr>
          <a:xfrm>
            <a:off x="158949" y="5514157"/>
            <a:ext cx="1552679" cy="1166315"/>
          </a:xfrm>
          <a:prstGeom prst="rect">
            <a:avLst/>
          </a:prstGeom>
        </p:spPr>
      </p:pic>
      <p:sp>
        <p:nvSpPr>
          <p:cNvPr id="20" name="Title 3">
            <a:extLst>
              <a:ext uri="{FF2B5EF4-FFF2-40B4-BE49-F238E27FC236}">
                <a16:creationId xmlns:a16="http://schemas.microsoft.com/office/drawing/2014/main" id="{D4871347-8F64-27CD-4E66-3818A377544E}"/>
              </a:ext>
            </a:extLst>
          </p:cNvPr>
          <p:cNvSpPr txBox="1">
            <a:spLocks/>
          </p:cNvSpPr>
          <p:nvPr/>
        </p:nvSpPr>
        <p:spPr>
          <a:xfrm>
            <a:off x="185059" y="4903885"/>
            <a:ext cx="7559538" cy="61027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a:lstStyle>
          <a:p>
            <a:pPr algn="ctr">
              <a:lnSpc>
                <a:spcPct val="100000"/>
              </a:lnSpc>
              <a:spcBef>
                <a:spcPts val="0"/>
              </a:spcBef>
            </a:pPr>
            <a:r>
              <a:rPr lang="en-GB" sz="3000" b="1" dirty="0">
                <a:solidFill>
                  <a:schemeClr val="tx1"/>
                </a:solidFill>
              </a:rPr>
              <a:t>Podcasts, Webinars &amp; Workshops</a:t>
            </a:r>
          </a:p>
        </p:txBody>
      </p:sp>
      <p:pic>
        <p:nvPicPr>
          <p:cNvPr id="19" name="Picture 18">
            <a:extLst>
              <a:ext uri="{FF2B5EF4-FFF2-40B4-BE49-F238E27FC236}">
                <a16:creationId xmlns:a16="http://schemas.microsoft.com/office/drawing/2014/main" id="{EE18D671-82F5-40E5-CB25-2C141FA25401}"/>
              </a:ext>
            </a:extLst>
          </p:cNvPr>
          <p:cNvPicPr>
            <a:picLocks noChangeAspect="1"/>
          </p:cNvPicPr>
          <p:nvPr/>
        </p:nvPicPr>
        <p:blipFill rotWithShape="1">
          <a:blip r:embed="rId10"/>
          <a:srcRect l="-187" b="19961"/>
          <a:stretch/>
        </p:blipFill>
        <p:spPr>
          <a:xfrm>
            <a:off x="5759516" y="5538804"/>
            <a:ext cx="2518925" cy="1125154"/>
          </a:xfrm>
          <a:prstGeom prst="rect">
            <a:avLst/>
          </a:prstGeom>
        </p:spPr>
      </p:pic>
    </p:spTree>
    <p:extLst>
      <p:ext uri="{BB962C8B-B14F-4D97-AF65-F5344CB8AC3E}">
        <p14:creationId xmlns:p14="http://schemas.microsoft.com/office/powerpoint/2010/main" val="3147663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6774">
        <p159:morph option="byObject"/>
      </p:transition>
    </mc:Choice>
    <mc:Fallback xmlns="">
      <p:transition spd="slow" advTm="56774">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ful squares with white text and symbols&#10;&#10;Description automatically generated">
            <a:extLst>
              <a:ext uri="{FF2B5EF4-FFF2-40B4-BE49-F238E27FC236}">
                <a16:creationId xmlns:a16="http://schemas.microsoft.com/office/drawing/2014/main" id="{B8D5E117-D441-9774-2FC5-45134A351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503" y="1585448"/>
            <a:ext cx="9608994" cy="4886068"/>
          </a:xfrm>
          <a:prstGeom prst="rect">
            <a:avLst/>
          </a:prstGeom>
        </p:spPr>
      </p:pic>
      <p:sp>
        <p:nvSpPr>
          <p:cNvPr id="9" name="Rectangle: Rounded Corners 8">
            <a:extLst>
              <a:ext uri="{FF2B5EF4-FFF2-40B4-BE49-F238E27FC236}">
                <a16:creationId xmlns:a16="http://schemas.microsoft.com/office/drawing/2014/main" id="{0FB23950-0923-2D99-77D5-8CB5A4B948EB}"/>
              </a:ext>
            </a:extLst>
          </p:cNvPr>
          <p:cNvSpPr/>
          <p:nvPr/>
        </p:nvSpPr>
        <p:spPr>
          <a:xfrm>
            <a:off x="503247" y="296560"/>
            <a:ext cx="6923163" cy="10626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3">
            <a:extLst>
              <a:ext uri="{FF2B5EF4-FFF2-40B4-BE49-F238E27FC236}">
                <a16:creationId xmlns:a16="http://schemas.microsoft.com/office/drawing/2014/main" id="{7D5B2075-41BF-8A68-4FC4-D24DE7E3F624}"/>
              </a:ext>
            </a:extLst>
          </p:cNvPr>
          <p:cNvSpPr txBox="1">
            <a:spLocks/>
          </p:cNvSpPr>
          <p:nvPr/>
        </p:nvSpPr>
        <p:spPr>
          <a:xfrm>
            <a:off x="824316" y="522765"/>
            <a:ext cx="6602094" cy="61027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a:lstStyle>
          <a:p>
            <a:pPr>
              <a:lnSpc>
                <a:spcPct val="100000"/>
              </a:lnSpc>
              <a:spcBef>
                <a:spcPts val="0"/>
              </a:spcBef>
            </a:pPr>
            <a:r>
              <a:rPr lang="en-GB" sz="3600" b="1" dirty="0">
                <a:solidFill>
                  <a:schemeClr val="bg1"/>
                </a:solidFill>
              </a:rPr>
              <a:t>Community Wealth Building</a:t>
            </a:r>
          </a:p>
        </p:txBody>
      </p:sp>
    </p:spTree>
    <p:extLst>
      <p:ext uri="{BB962C8B-B14F-4D97-AF65-F5344CB8AC3E}">
        <p14:creationId xmlns:p14="http://schemas.microsoft.com/office/powerpoint/2010/main" val="2630062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6774">
        <p159:morph option="byObject"/>
      </p:transition>
    </mc:Choice>
    <mc:Fallback xmlns="">
      <p:transition spd="slow" advTm="56774">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1EB8-3EE8-4869-E66A-02550B56B8A6}"/>
              </a:ext>
            </a:extLst>
          </p:cNvPr>
          <p:cNvSpPr>
            <a:spLocks noGrp="1"/>
          </p:cNvSpPr>
          <p:nvPr>
            <p:ph type="title"/>
          </p:nvPr>
        </p:nvSpPr>
        <p:spPr>
          <a:xfrm>
            <a:off x="587374" y="634808"/>
            <a:ext cx="9119333" cy="1440000"/>
          </a:xfrm>
        </p:spPr>
        <p:txBody>
          <a:bodyPr/>
          <a:lstStyle/>
          <a:p>
            <a:r>
              <a:rPr lang="en-GB" b="1" dirty="0"/>
              <a:t>Reflections</a:t>
            </a:r>
          </a:p>
        </p:txBody>
      </p:sp>
      <p:sp>
        <p:nvSpPr>
          <p:cNvPr id="3" name="Footer Placeholder 2">
            <a:extLst>
              <a:ext uri="{FF2B5EF4-FFF2-40B4-BE49-F238E27FC236}">
                <a16:creationId xmlns:a16="http://schemas.microsoft.com/office/drawing/2014/main" id="{F79A8F47-8E04-09FC-FEDF-3A6178C5D762}"/>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71F9B406-A9CA-65A3-1EB0-746659BFEEDF}"/>
              </a:ext>
            </a:extLst>
          </p:cNvPr>
          <p:cNvSpPr>
            <a:spLocks noGrp="1"/>
          </p:cNvSpPr>
          <p:nvPr>
            <p:ph type="sldNum" sz="quarter" idx="11"/>
          </p:nvPr>
        </p:nvSpPr>
        <p:spPr/>
        <p:txBody>
          <a:bodyPr/>
          <a:lstStyle/>
          <a:p>
            <a:fld id="{BE17B226-05A6-40D6-B1A0-45847171CE85}" type="slidenum">
              <a:rPr lang="en-GB" smtClean="0"/>
              <a:pPr/>
              <a:t>13</a:t>
            </a:fld>
            <a:endParaRPr lang="en-GB" dirty="0"/>
          </a:p>
        </p:txBody>
      </p:sp>
      <p:sp>
        <p:nvSpPr>
          <p:cNvPr id="5" name="Content Placeholder 2">
            <a:extLst>
              <a:ext uri="{FF2B5EF4-FFF2-40B4-BE49-F238E27FC236}">
                <a16:creationId xmlns:a16="http://schemas.microsoft.com/office/drawing/2014/main" id="{64B8A355-F8CD-0C49-F9A0-580AB94611DE}"/>
              </a:ext>
            </a:extLst>
          </p:cNvPr>
          <p:cNvSpPr txBox="1">
            <a:spLocks/>
          </p:cNvSpPr>
          <p:nvPr/>
        </p:nvSpPr>
        <p:spPr>
          <a:xfrm>
            <a:off x="587374" y="1543575"/>
            <a:ext cx="10627411" cy="43698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3000" dirty="0"/>
              <a:t>CDS focus on market building and awareness</a:t>
            </a:r>
          </a:p>
          <a:p>
            <a:pPr>
              <a:lnSpc>
                <a:spcPct val="120000"/>
              </a:lnSpc>
            </a:pPr>
            <a:r>
              <a:rPr lang="en-GB" sz="3000" dirty="0"/>
              <a:t>Practical support related to the ‘how’ not the ‘what’</a:t>
            </a:r>
          </a:p>
          <a:p>
            <a:pPr>
              <a:lnSpc>
                <a:spcPct val="120000"/>
              </a:lnSpc>
            </a:pPr>
            <a:r>
              <a:rPr lang="en-GB" sz="3000" dirty="0"/>
              <a:t>Governance is key at start-up and for existing</a:t>
            </a:r>
          </a:p>
          <a:p>
            <a:pPr>
              <a:lnSpc>
                <a:spcPct val="120000"/>
              </a:lnSpc>
            </a:pPr>
            <a:r>
              <a:rPr lang="en-GB" sz="3000" dirty="0"/>
              <a:t>Need for more dedicated/specialist business support</a:t>
            </a:r>
          </a:p>
          <a:p>
            <a:pPr>
              <a:lnSpc>
                <a:spcPct val="120000"/>
              </a:lnSpc>
            </a:pPr>
            <a:r>
              <a:rPr lang="en-GB" sz="3000" dirty="0"/>
              <a:t>‘No wrong door’ approach through partnerships</a:t>
            </a:r>
          </a:p>
          <a:p>
            <a:pPr>
              <a:lnSpc>
                <a:spcPct val="120000"/>
              </a:lnSpc>
            </a:pPr>
            <a:r>
              <a:rPr lang="en-GB" sz="3000" dirty="0"/>
              <a:t>Particular opportunity relating to Consortium Co-ops</a:t>
            </a:r>
          </a:p>
          <a:p>
            <a:pPr>
              <a:lnSpc>
                <a:spcPct val="120000"/>
              </a:lnSpc>
            </a:pPr>
            <a:endParaRPr lang="en-GB" sz="3600" dirty="0"/>
          </a:p>
        </p:txBody>
      </p:sp>
    </p:spTree>
    <p:extLst>
      <p:ext uri="{BB962C8B-B14F-4D97-AF65-F5344CB8AC3E}">
        <p14:creationId xmlns:p14="http://schemas.microsoft.com/office/powerpoint/2010/main" val="3726955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D013-4463-2FDB-361A-6F284682433D}"/>
              </a:ext>
            </a:extLst>
          </p:cNvPr>
          <p:cNvSpPr>
            <a:spLocks noGrp="1"/>
          </p:cNvSpPr>
          <p:nvPr>
            <p:ph type="title"/>
          </p:nvPr>
        </p:nvSpPr>
        <p:spPr/>
        <p:txBody>
          <a:bodyPr/>
          <a:lstStyle/>
          <a:p>
            <a:r>
              <a:rPr lang="en-GB" b="1" dirty="0"/>
              <a:t>Overview of Consortium Co-operatives</a:t>
            </a:r>
          </a:p>
        </p:txBody>
      </p:sp>
      <p:sp>
        <p:nvSpPr>
          <p:cNvPr id="5" name="Subtitle 2">
            <a:extLst>
              <a:ext uri="{FF2B5EF4-FFF2-40B4-BE49-F238E27FC236}">
                <a16:creationId xmlns:a16="http://schemas.microsoft.com/office/drawing/2014/main" id="{7BB1297E-27E0-FA67-05C9-D98D937B47D7}"/>
              </a:ext>
            </a:extLst>
          </p:cNvPr>
          <p:cNvSpPr txBox="1">
            <a:spLocks/>
          </p:cNvSpPr>
          <p:nvPr/>
        </p:nvSpPr>
        <p:spPr>
          <a:xfrm>
            <a:off x="6490554" y="1651143"/>
            <a:ext cx="5424355" cy="470823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20000"/>
              </a:lnSpc>
              <a:buFont typeface="Arial" panose="020B0604020202020204" pitchFamily="34" charset="0"/>
              <a:buChar char="•"/>
            </a:pPr>
            <a:r>
              <a:rPr lang="en-GB" sz="2800" dirty="0">
                <a:solidFill>
                  <a:srgbClr val="333333"/>
                </a:solidFill>
                <a:cs typeface="Arial" panose="020B0604020202020204" pitchFamily="34" charset="0"/>
              </a:rPr>
              <a:t>Members are independent businesses / social enterprises</a:t>
            </a:r>
          </a:p>
          <a:p>
            <a:pPr marL="342900" indent="-342900" algn="l">
              <a:lnSpc>
                <a:spcPct val="120000"/>
              </a:lnSpc>
              <a:buFont typeface="Arial" panose="020B0604020202020204" pitchFamily="34" charset="0"/>
              <a:buChar char="•"/>
            </a:pPr>
            <a:r>
              <a:rPr lang="en-GB" sz="2800" dirty="0">
                <a:solidFill>
                  <a:srgbClr val="333333"/>
                </a:solidFill>
                <a:cs typeface="Arial" panose="020B0604020202020204" pitchFamily="34" charset="0"/>
              </a:rPr>
              <a:t>Number of members 2+</a:t>
            </a:r>
          </a:p>
          <a:p>
            <a:pPr marL="342900" indent="-342900" algn="l">
              <a:lnSpc>
                <a:spcPct val="120000"/>
              </a:lnSpc>
              <a:buFont typeface="Arial" panose="020B0604020202020204" pitchFamily="34" charset="0"/>
              <a:buChar char="•"/>
            </a:pPr>
            <a:r>
              <a:rPr lang="en-GB" sz="2800" dirty="0">
                <a:solidFill>
                  <a:srgbClr val="333333"/>
                </a:solidFill>
                <a:cs typeface="Arial" panose="020B0604020202020204" pitchFamily="34" charset="0"/>
              </a:rPr>
              <a:t>Democratically owned &amp; controlled by members</a:t>
            </a:r>
          </a:p>
          <a:p>
            <a:pPr marL="342900" indent="-342900" algn="l">
              <a:lnSpc>
                <a:spcPct val="120000"/>
              </a:lnSpc>
              <a:buFont typeface="Arial" panose="020B0604020202020204" pitchFamily="34" charset="0"/>
              <a:buChar char="•"/>
            </a:pPr>
            <a:r>
              <a:rPr lang="en-GB" sz="2800" dirty="0">
                <a:solidFill>
                  <a:srgbClr val="333333"/>
                </a:solidFill>
                <a:cs typeface="Arial" panose="020B0604020202020204" pitchFamily="34" charset="0"/>
              </a:rPr>
              <a:t>Co-operative principles embedded </a:t>
            </a:r>
          </a:p>
          <a:p>
            <a:pPr marL="342900" indent="-342900" algn="l">
              <a:lnSpc>
                <a:spcPct val="120000"/>
              </a:lnSpc>
              <a:buFont typeface="Arial" panose="020B0604020202020204" pitchFamily="34" charset="0"/>
              <a:buChar char="•"/>
            </a:pPr>
            <a:r>
              <a:rPr lang="en-GB" sz="2800" dirty="0">
                <a:solidFill>
                  <a:srgbClr val="333333"/>
                </a:solidFill>
                <a:cs typeface="Arial" panose="020B0604020202020204" pitchFamily="34" charset="0"/>
              </a:rPr>
              <a:t>Consortium is legally separate </a:t>
            </a:r>
          </a:p>
          <a:p>
            <a:pPr marL="342900" indent="-342900" algn="l">
              <a:lnSpc>
                <a:spcPct val="120000"/>
              </a:lnSpc>
              <a:buFont typeface="Arial" panose="020B0604020202020204" pitchFamily="34" charset="0"/>
              <a:buChar char="•"/>
            </a:pPr>
            <a:r>
              <a:rPr lang="en-GB" sz="2800" dirty="0">
                <a:solidFill>
                  <a:srgbClr val="333333"/>
                </a:solidFill>
                <a:cs typeface="Arial" panose="020B0604020202020204" pitchFamily="34" charset="0"/>
              </a:rPr>
              <a:t>Members retain control own brand/identity</a:t>
            </a:r>
          </a:p>
          <a:p>
            <a:pPr marL="342900" indent="-342900" algn="l">
              <a:lnSpc>
                <a:spcPct val="120000"/>
              </a:lnSpc>
              <a:buFont typeface="Arial" panose="020B0604020202020204" pitchFamily="34" charset="0"/>
              <a:buChar char="•"/>
            </a:pPr>
            <a:r>
              <a:rPr lang="en-GB" sz="2800" dirty="0">
                <a:solidFill>
                  <a:srgbClr val="333333"/>
                </a:solidFill>
                <a:cs typeface="Arial" panose="020B0604020202020204" pitchFamily="34" charset="0"/>
              </a:rPr>
              <a:t>Flexible</a:t>
            </a:r>
          </a:p>
          <a:p>
            <a:pPr marL="342900" indent="-342900" algn="l">
              <a:lnSpc>
                <a:spcPct val="120000"/>
              </a:lnSpc>
              <a:buFont typeface="Arial" panose="020B0604020202020204" pitchFamily="34" charset="0"/>
              <a:buChar char="•"/>
            </a:pPr>
            <a:r>
              <a:rPr lang="en-GB" sz="2800" dirty="0">
                <a:solidFill>
                  <a:srgbClr val="333333"/>
                </a:solidFill>
                <a:cs typeface="Arial" panose="020B0604020202020204" pitchFamily="34" charset="0"/>
              </a:rPr>
              <a:t>Range of options for legal structure</a:t>
            </a:r>
          </a:p>
        </p:txBody>
      </p:sp>
      <p:sp>
        <p:nvSpPr>
          <p:cNvPr id="3" name="AutoShape 5">
            <a:extLst>
              <a:ext uri="{FF2B5EF4-FFF2-40B4-BE49-F238E27FC236}">
                <a16:creationId xmlns:a16="http://schemas.microsoft.com/office/drawing/2014/main" id="{114F547C-9E55-4B36-AA16-8434746F933F}"/>
              </a:ext>
            </a:extLst>
          </p:cNvPr>
          <p:cNvSpPr>
            <a:spLocks noChangeArrowheads="1"/>
          </p:cNvSpPr>
          <p:nvPr/>
        </p:nvSpPr>
        <p:spPr bwMode="auto">
          <a:xfrm>
            <a:off x="1980467" y="1917700"/>
            <a:ext cx="935037" cy="809625"/>
          </a:xfrm>
          <a:prstGeom prst="hexagon">
            <a:avLst>
              <a:gd name="adj" fmla="val 28873"/>
              <a:gd name="vf" fmla="val 115470"/>
            </a:avLst>
          </a:prstGeom>
          <a:solidFill>
            <a:srgbClr val="0066FF"/>
          </a:solidFill>
          <a:ln w="38100">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A</a:t>
            </a:r>
            <a:endParaRPr kumimoji="0" lang="en-US"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4" name="AutoShape 6">
            <a:extLst>
              <a:ext uri="{FF2B5EF4-FFF2-40B4-BE49-F238E27FC236}">
                <a16:creationId xmlns:a16="http://schemas.microsoft.com/office/drawing/2014/main" id="{36CECF5B-50D9-4C23-AC6A-1583C4DB88D1}"/>
              </a:ext>
            </a:extLst>
          </p:cNvPr>
          <p:cNvSpPr>
            <a:spLocks noChangeArrowheads="1"/>
          </p:cNvSpPr>
          <p:nvPr/>
        </p:nvSpPr>
        <p:spPr bwMode="auto">
          <a:xfrm>
            <a:off x="3277454" y="2565400"/>
            <a:ext cx="935038" cy="809625"/>
          </a:xfrm>
          <a:prstGeom prst="hexagon">
            <a:avLst>
              <a:gd name="adj" fmla="val 28873"/>
              <a:gd name="vf" fmla="val 115470"/>
            </a:avLst>
          </a:prstGeom>
          <a:solidFill>
            <a:srgbClr val="0066FF"/>
          </a:solidFill>
          <a:ln w="38100">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B</a:t>
            </a:r>
            <a:endParaRPr kumimoji="0" lang="en-US"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7" name="AutoShape 7">
            <a:extLst>
              <a:ext uri="{FF2B5EF4-FFF2-40B4-BE49-F238E27FC236}">
                <a16:creationId xmlns:a16="http://schemas.microsoft.com/office/drawing/2014/main" id="{AC523E74-8145-4B2D-B1C3-31B5FA1EEB64}"/>
              </a:ext>
            </a:extLst>
          </p:cNvPr>
          <p:cNvSpPr>
            <a:spLocks noChangeArrowheads="1"/>
          </p:cNvSpPr>
          <p:nvPr/>
        </p:nvSpPr>
        <p:spPr bwMode="auto">
          <a:xfrm>
            <a:off x="3277454" y="4294187"/>
            <a:ext cx="935038" cy="808038"/>
          </a:xfrm>
          <a:prstGeom prst="hexagon">
            <a:avLst>
              <a:gd name="adj" fmla="val 28929"/>
              <a:gd name="vf" fmla="val 115470"/>
            </a:avLst>
          </a:prstGeom>
          <a:solidFill>
            <a:srgbClr val="0066FF"/>
          </a:solidFill>
          <a:ln w="38100">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C</a:t>
            </a:r>
            <a:endParaRPr kumimoji="0" lang="en-US"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8" name="AutoShape 4">
            <a:extLst>
              <a:ext uri="{FF2B5EF4-FFF2-40B4-BE49-F238E27FC236}">
                <a16:creationId xmlns:a16="http://schemas.microsoft.com/office/drawing/2014/main" id="{C1D00EF0-1D46-427D-A3A0-4E37EFA88ED1}"/>
              </a:ext>
            </a:extLst>
          </p:cNvPr>
          <p:cNvSpPr>
            <a:spLocks noChangeArrowheads="1"/>
          </p:cNvSpPr>
          <p:nvPr/>
        </p:nvSpPr>
        <p:spPr bwMode="auto">
          <a:xfrm>
            <a:off x="1980467" y="4870450"/>
            <a:ext cx="935037" cy="808037"/>
          </a:xfrm>
          <a:prstGeom prst="hexagon">
            <a:avLst>
              <a:gd name="adj" fmla="val 28929"/>
              <a:gd name="vf" fmla="val 115470"/>
            </a:avLst>
          </a:prstGeom>
          <a:solidFill>
            <a:srgbClr val="0066FF"/>
          </a:solidFill>
          <a:ln w="38100">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D</a:t>
            </a:r>
            <a:endParaRPr kumimoji="0" lang="en-US"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9" name="AutoShape 9">
            <a:extLst>
              <a:ext uri="{FF2B5EF4-FFF2-40B4-BE49-F238E27FC236}">
                <a16:creationId xmlns:a16="http://schemas.microsoft.com/office/drawing/2014/main" id="{D306FB85-7AAB-4733-829C-1015716F2835}"/>
              </a:ext>
            </a:extLst>
          </p:cNvPr>
          <p:cNvSpPr>
            <a:spLocks noChangeArrowheads="1"/>
          </p:cNvSpPr>
          <p:nvPr/>
        </p:nvSpPr>
        <p:spPr bwMode="auto">
          <a:xfrm>
            <a:off x="756504" y="4221162"/>
            <a:ext cx="935038" cy="809625"/>
          </a:xfrm>
          <a:prstGeom prst="hexagon">
            <a:avLst>
              <a:gd name="adj" fmla="val 28873"/>
              <a:gd name="vf" fmla="val 115470"/>
            </a:avLst>
          </a:prstGeom>
          <a:solidFill>
            <a:srgbClr val="0066FF"/>
          </a:solidFill>
          <a:ln w="38100">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E</a:t>
            </a:r>
            <a:endParaRPr kumimoji="0" lang="en-US"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0" name="AutoShape 8">
            <a:extLst>
              <a:ext uri="{FF2B5EF4-FFF2-40B4-BE49-F238E27FC236}">
                <a16:creationId xmlns:a16="http://schemas.microsoft.com/office/drawing/2014/main" id="{DAC01126-7216-4F0B-AB2B-A1D97C016D51}"/>
              </a:ext>
            </a:extLst>
          </p:cNvPr>
          <p:cNvSpPr>
            <a:spLocks noChangeArrowheads="1"/>
          </p:cNvSpPr>
          <p:nvPr/>
        </p:nvSpPr>
        <p:spPr bwMode="auto">
          <a:xfrm>
            <a:off x="756504" y="2709862"/>
            <a:ext cx="936625" cy="809625"/>
          </a:xfrm>
          <a:prstGeom prst="hexagon">
            <a:avLst>
              <a:gd name="adj" fmla="val 28922"/>
              <a:gd name="vf" fmla="val 115470"/>
            </a:avLst>
          </a:prstGeom>
          <a:solidFill>
            <a:srgbClr val="0066FF"/>
          </a:solidFill>
          <a:ln w="38100">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F</a:t>
            </a:r>
            <a:endParaRPr kumimoji="0" lang="en-US" altLang="en-US"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11" name="AutoShape 4">
            <a:extLst>
              <a:ext uri="{FF2B5EF4-FFF2-40B4-BE49-F238E27FC236}">
                <a16:creationId xmlns:a16="http://schemas.microsoft.com/office/drawing/2014/main" id="{40A951B4-66A6-41E9-825A-217741715D46}"/>
              </a:ext>
            </a:extLst>
          </p:cNvPr>
          <p:cNvSpPr>
            <a:spLocks noChangeArrowheads="1"/>
          </p:cNvSpPr>
          <p:nvPr/>
        </p:nvSpPr>
        <p:spPr bwMode="auto">
          <a:xfrm>
            <a:off x="2053492" y="3429000"/>
            <a:ext cx="863600" cy="741362"/>
          </a:xfrm>
          <a:prstGeom prst="hexagon">
            <a:avLst>
              <a:gd name="adj" fmla="val 28923"/>
              <a:gd name="vf" fmla="val 115470"/>
            </a:avLst>
          </a:prstGeom>
          <a:solidFill>
            <a:srgbClr val="31A62C"/>
          </a:solidFill>
          <a:ln w="38100">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12" name="Rectangle 11">
            <a:extLst>
              <a:ext uri="{FF2B5EF4-FFF2-40B4-BE49-F238E27FC236}">
                <a16:creationId xmlns:a16="http://schemas.microsoft.com/office/drawing/2014/main" id="{AAC06783-4533-4928-8686-E34DBC0F3C9D}"/>
              </a:ext>
            </a:extLst>
          </p:cNvPr>
          <p:cNvSpPr/>
          <p:nvPr/>
        </p:nvSpPr>
        <p:spPr>
          <a:xfrm>
            <a:off x="4703029" y="3357562"/>
            <a:ext cx="1296988" cy="1081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Left-Right Arrow 11">
            <a:extLst>
              <a:ext uri="{FF2B5EF4-FFF2-40B4-BE49-F238E27FC236}">
                <a16:creationId xmlns:a16="http://schemas.microsoft.com/office/drawing/2014/main" id="{5AFBF87D-AE96-463E-843E-DE8E06A9E90B}"/>
              </a:ext>
            </a:extLst>
          </p:cNvPr>
          <p:cNvSpPr>
            <a:spLocks noChangeArrowheads="1"/>
          </p:cNvSpPr>
          <p:nvPr/>
        </p:nvSpPr>
        <p:spPr bwMode="auto">
          <a:xfrm>
            <a:off x="2974242" y="3575050"/>
            <a:ext cx="1570037" cy="571500"/>
          </a:xfrm>
          <a:prstGeom prst="leftRightArrow">
            <a:avLst>
              <a:gd name="adj1" fmla="val 50000"/>
              <a:gd name="adj2" fmla="val 50000"/>
            </a:avLst>
          </a:prstGeom>
          <a:solidFill>
            <a:srgbClr val="FFFF00"/>
          </a:solidFill>
          <a:ln w="25400" algn="ctr">
            <a:solidFill>
              <a:schemeClr val="tx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S PGothic"/>
              <a:cs typeface="+mn-cs"/>
            </a:endParaRPr>
          </a:p>
        </p:txBody>
      </p:sp>
      <p:cxnSp>
        <p:nvCxnSpPr>
          <p:cNvPr id="14" name="Straight Connector 13">
            <a:extLst>
              <a:ext uri="{FF2B5EF4-FFF2-40B4-BE49-F238E27FC236}">
                <a16:creationId xmlns:a16="http://schemas.microsoft.com/office/drawing/2014/main" id="{E24C9392-28C8-4199-A4BE-08DD6F5B96D2}"/>
              </a:ext>
            </a:extLst>
          </p:cNvPr>
          <p:cNvCxnSpPr/>
          <p:nvPr/>
        </p:nvCxnSpPr>
        <p:spPr>
          <a:xfrm flipH="1">
            <a:off x="2845654" y="3213100"/>
            <a:ext cx="503238" cy="3603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EE5CF6-E859-4D99-9EB6-D0A9AF9E0C95}"/>
              </a:ext>
            </a:extLst>
          </p:cNvPr>
          <p:cNvCxnSpPr/>
          <p:nvPr/>
        </p:nvCxnSpPr>
        <p:spPr>
          <a:xfrm flipH="1">
            <a:off x="1621692" y="4005262"/>
            <a:ext cx="503237" cy="3603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859B09-9756-47E8-9D7A-848E7EB2EF81}"/>
              </a:ext>
            </a:extLst>
          </p:cNvPr>
          <p:cNvCxnSpPr/>
          <p:nvPr/>
        </p:nvCxnSpPr>
        <p:spPr>
          <a:xfrm>
            <a:off x="1621692" y="3286125"/>
            <a:ext cx="503237" cy="2873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F879138-F283-4CA1-A8D5-C5DF838AB9B7}"/>
              </a:ext>
            </a:extLst>
          </p:cNvPr>
          <p:cNvCxnSpPr/>
          <p:nvPr/>
        </p:nvCxnSpPr>
        <p:spPr>
          <a:xfrm>
            <a:off x="2485292" y="4149725"/>
            <a:ext cx="0" cy="7207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543AC1-43A3-429E-9BAC-1FA38C135057}"/>
              </a:ext>
            </a:extLst>
          </p:cNvPr>
          <p:cNvCxnSpPr/>
          <p:nvPr/>
        </p:nvCxnSpPr>
        <p:spPr>
          <a:xfrm>
            <a:off x="2485292" y="2781300"/>
            <a:ext cx="0" cy="6477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135B00-5429-4D7B-8703-3DF569FBD792}"/>
              </a:ext>
            </a:extLst>
          </p:cNvPr>
          <p:cNvCxnSpPr/>
          <p:nvPr/>
        </p:nvCxnSpPr>
        <p:spPr>
          <a:xfrm>
            <a:off x="2845654" y="4005262"/>
            <a:ext cx="576263" cy="4333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extBox 35">
            <a:extLst>
              <a:ext uri="{FF2B5EF4-FFF2-40B4-BE49-F238E27FC236}">
                <a16:creationId xmlns:a16="http://schemas.microsoft.com/office/drawing/2014/main" id="{71744FC7-BAF8-43E3-A75F-20A446DEBE07}"/>
              </a:ext>
            </a:extLst>
          </p:cNvPr>
          <p:cNvSpPr txBox="1">
            <a:spLocks noChangeArrowheads="1"/>
          </p:cNvSpPr>
          <p:nvPr/>
        </p:nvSpPr>
        <p:spPr bwMode="auto">
          <a:xfrm>
            <a:off x="4774467" y="3430587"/>
            <a:ext cx="1150937" cy="830263"/>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Gill Sans MT" panose="020B0502020104020203"/>
                <a:ea typeface="MS PGothic"/>
                <a:cs typeface="Arial" charset="0"/>
              </a:rPr>
              <a:t>Supplier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Gill Sans MT" panose="020B0502020104020203"/>
                <a:ea typeface="MS PGothic"/>
                <a:cs typeface="Arial" charset="0"/>
              </a:rPr>
              <a:t>or Customer</a:t>
            </a:r>
          </a:p>
        </p:txBody>
      </p:sp>
      <p:sp>
        <p:nvSpPr>
          <p:cNvPr id="21" name="TextBox 52">
            <a:extLst>
              <a:ext uri="{FF2B5EF4-FFF2-40B4-BE49-F238E27FC236}">
                <a16:creationId xmlns:a16="http://schemas.microsoft.com/office/drawing/2014/main" id="{839F435B-67FF-422C-AEEC-9A8CADED2417}"/>
              </a:ext>
            </a:extLst>
          </p:cNvPr>
          <p:cNvSpPr txBox="1">
            <a:spLocks noChangeArrowheads="1"/>
          </p:cNvSpPr>
          <p:nvPr/>
        </p:nvSpPr>
        <p:spPr bwMode="auto">
          <a:xfrm>
            <a:off x="397729" y="3646487"/>
            <a:ext cx="1582738" cy="336550"/>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Gill Sans MT" panose="020B0502020104020203"/>
                <a:ea typeface="MS PGothic"/>
                <a:cs typeface="Arial" charset="0"/>
              </a:rPr>
              <a:t>Consortium</a:t>
            </a:r>
          </a:p>
        </p:txBody>
      </p:sp>
    </p:spTree>
    <p:extLst>
      <p:ext uri="{BB962C8B-B14F-4D97-AF65-F5344CB8AC3E}">
        <p14:creationId xmlns:p14="http://schemas.microsoft.com/office/powerpoint/2010/main" val="542859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nite Care Consortium">
            <a:extLst>
              <a:ext uri="{FF2B5EF4-FFF2-40B4-BE49-F238E27FC236}">
                <a16:creationId xmlns:a16="http://schemas.microsoft.com/office/drawing/2014/main" id="{528BA587-E94E-E058-FC03-0B7CB9B07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351" y="1593273"/>
            <a:ext cx="3953471" cy="11499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1AD013-4463-2FDB-361A-6F284682433D}"/>
              </a:ext>
            </a:extLst>
          </p:cNvPr>
          <p:cNvSpPr>
            <a:spLocks noGrp="1"/>
          </p:cNvSpPr>
          <p:nvPr>
            <p:ph type="title"/>
          </p:nvPr>
        </p:nvSpPr>
        <p:spPr>
          <a:xfrm>
            <a:off x="407267" y="390235"/>
            <a:ext cx="3444298" cy="870529"/>
          </a:xfrm>
        </p:spPr>
        <p:txBody>
          <a:bodyPr/>
          <a:lstStyle/>
          <a:p>
            <a:r>
              <a:rPr lang="en-GB" b="1" dirty="0"/>
              <a:t>Case Study</a:t>
            </a:r>
          </a:p>
        </p:txBody>
      </p:sp>
      <p:sp>
        <p:nvSpPr>
          <p:cNvPr id="5" name="Subtitle 2">
            <a:extLst>
              <a:ext uri="{FF2B5EF4-FFF2-40B4-BE49-F238E27FC236}">
                <a16:creationId xmlns:a16="http://schemas.microsoft.com/office/drawing/2014/main" id="{7BB1297E-27E0-FA67-05C9-D98D937B47D7}"/>
              </a:ext>
            </a:extLst>
          </p:cNvPr>
          <p:cNvSpPr txBox="1">
            <a:spLocks/>
          </p:cNvSpPr>
          <p:nvPr/>
        </p:nvSpPr>
        <p:spPr>
          <a:xfrm>
            <a:off x="577707" y="1139219"/>
            <a:ext cx="6547715" cy="48566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20000"/>
              </a:lnSpc>
              <a:buFont typeface="Arial" panose="020B0604020202020204" pitchFamily="34" charset="0"/>
              <a:buChar char="•"/>
            </a:pPr>
            <a:r>
              <a:rPr lang="en-GB" sz="2300" dirty="0">
                <a:solidFill>
                  <a:srgbClr val="333333"/>
                </a:solidFill>
                <a:cs typeface="Arial" panose="020B0604020202020204" pitchFamily="34" charset="0"/>
              </a:rPr>
              <a:t>Established in 2020 with 10 cross-sector partners</a:t>
            </a:r>
          </a:p>
          <a:p>
            <a:pPr marL="342900" indent="-342900" algn="l">
              <a:lnSpc>
                <a:spcPct val="120000"/>
              </a:lnSpc>
              <a:buFont typeface="Arial" panose="020B0604020202020204" pitchFamily="34" charset="0"/>
              <a:buChar char="•"/>
            </a:pPr>
            <a:r>
              <a:rPr lang="en-GB" sz="2300" dirty="0">
                <a:solidFill>
                  <a:srgbClr val="333333"/>
                </a:solidFill>
                <a:cs typeface="Arial" panose="020B0604020202020204" pitchFamily="34" charset="0"/>
              </a:rPr>
              <a:t>Deliver a multi-million-pound public sector care contract in the northeast</a:t>
            </a:r>
          </a:p>
          <a:p>
            <a:pPr marL="342900" indent="-342900" algn="l">
              <a:lnSpc>
                <a:spcPct val="120000"/>
              </a:lnSpc>
              <a:buFont typeface="Arial" panose="020B0604020202020204" pitchFamily="34" charset="0"/>
              <a:buChar char="•"/>
            </a:pPr>
            <a:r>
              <a:rPr lang="en-GB" sz="2300" dirty="0">
                <a:solidFill>
                  <a:srgbClr val="333333"/>
                </a:solidFill>
                <a:cs typeface="Arial" panose="020B0604020202020204" pitchFamily="34" charset="0"/>
              </a:rPr>
              <a:t>Market stability, improved patient outcomes and a highly trained/skilled workforce</a:t>
            </a:r>
          </a:p>
          <a:p>
            <a:pPr marL="342900" indent="-342900" algn="l">
              <a:lnSpc>
                <a:spcPct val="120000"/>
              </a:lnSpc>
              <a:buFont typeface="Arial" panose="020B0604020202020204" pitchFamily="34" charset="0"/>
              <a:buChar char="•"/>
            </a:pPr>
            <a:r>
              <a:rPr lang="en-GB" sz="2300" dirty="0">
                <a:solidFill>
                  <a:srgbClr val="333333"/>
                </a:solidFill>
                <a:cs typeface="Arial" panose="020B0604020202020204" pitchFamily="34" charset="0"/>
              </a:rPr>
              <a:t>Move away from “task &amp; time” towards person-centred</a:t>
            </a:r>
          </a:p>
          <a:p>
            <a:pPr marL="342900" indent="-342900" algn="l">
              <a:lnSpc>
                <a:spcPct val="120000"/>
              </a:lnSpc>
              <a:buFont typeface="Arial" panose="020B0604020202020204" pitchFamily="34" charset="0"/>
              <a:buChar char="•"/>
            </a:pPr>
            <a:r>
              <a:rPr lang="en-GB" sz="2300" dirty="0">
                <a:solidFill>
                  <a:srgbClr val="333333"/>
                </a:solidFill>
                <a:cs typeface="Arial" panose="020B0604020202020204" pitchFamily="34" charset="0"/>
              </a:rPr>
              <a:t>5 Values: Co-design, Choice, Collaboration, Connected &amp; Dignity</a:t>
            </a:r>
          </a:p>
        </p:txBody>
      </p:sp>
      <p:pic>
        <p:nvPicPr>
          <p:cNvPr id="3" name="Picture 2">
            <a:extLst>
              <a:ext uri="{FF2B5EF4-FFF2-40B4-BE49-F238E27FC236}">
                <a16:creationId xmlns:a16="http://schemas.microsoft.com/office/drawing/2014/main" id="{3C385B81-EDD2-A974-18F3-458B32B8E3E1}"/>
              </a:ext>
            </a:extLst>
          </p:cNvPr>
          <p:cNvPicPr>
            <a:picLocks noChangeAspect="1"/>
          </p:cNvPicPr>
          <p:nvPr/>
        </p:nvPicPr>
        <p:blipFill>
          <a:blip r:embed="rId4"/>
          <a:stretch>
            <a:fillRect/>
          </a:stretch>
        </p:blipFill>
        <p:spPr>
          <a:xfrm>
            <a:off x="7295862" y="3172693"/>
            <a:ext cx="4176450" cy="2610281"/>
          </a:xfrm>
          <a:prstGeom prst="rect">
            <a:avLst/>
          </a:prstGeom>
        </p:spPr>
      </p:pic>
    </p:spTree>
    <p:extLst>
      <p:ext uri="{BB962C8B-B14F-4D97-AF65-F5344CB8AC3E}">
        <p14:creationId xmlns:p14="http://schemas.microsoft.com/office/powerpoint/2010/main" val="25680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D013-4463-2FDB-361A-6F284682433D}"/>
              </a:ext>
            </a:extLst>
          </p:cNvPr>
          <p:cNvSpPr>
            <a:spLocks noGrp="1"/>
          </p:cNvSpPr>
          <p:nvPr>
            <p:ph type="title"/>
          </p:nvPr>
        </p:nvSpPr>
        <p:spPr/>
        <p:txBody>
          <a:bodyPr/>
          <a:lstStyle/>
          <a:p>
            <a:r>
              <a:rPr lang="en-GB" b="1" dirty="0"/>
              <a:t>Benefits of Consortium Co-operatives</a:t>
            </a:r>
          </a:p>
        </p:txBody>
      </p:sp>
      <p:sp>
        <p:nvSpPr>
          <p:cNvPr id="5" name="Subtitle 2">
            <a:extLst>
              <a:ext uri="{FF2B5EF4-FFF2-40B4-BE49-F238E27FC236}">
                <a16:creationId xmlns:a16="http://schemas.microsoft.com/office/drawing/2014/main" id="{7BB1297E-27E0-FA67-05C9-D98D937B47D7}"/>
              </a:ext>
            </a:extLst>
          </p:cNvPr>
          <p:cNvSpPr txBox="1">
            <a:spLocks/>
          </p:cNvSpPr>
          <p:nvPr/>
        </p:nvSpPr>
        <p:spPr>
          <a:xfrm>
            <a:off x="5792851" y="1681496"/>
            <a:ext cx="6399149" cy="452522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20000"/>
              </a:lnSpc>
              <a:buFont typeface="Arial" panose="020B0604020202020204" pitchFamily="34" charset="0"/>
              <a:buChar char="•"/>
            </a:pPr>
            <a:r>
              <a:rPr lang="en-GB" sz="3200" dirty="0">
                <a:solidFill>
                  <a:srgbClr val="333333"/>
                </a:solidFill>
                <a:cs typeface="Arial" panose="020B0604020202020204" pitchFamily="34" charset="0"/>
              </a:rPr>
              <a:t>Collaboration between businesses​</a:t>
            </a:r>
          </a:p>
          <a:p>
            <a:pPr marL="342900" indent="-342900" algn="l">
              <a:lnSpc>
                <a:spcPct val="120000"/>
              </a:lnSpc>
              <a:buFont typeface="Arial" panose="020B0604020202020204" pitchFamily="34" charset="0"/>
              <a:buChar char="•"/>
            </a:pPr>
            <a:r>
              <a:rPr lang="en-GB" sz="3200" dirty="0">
                <a:solidFill>
                  <a:srgbClr val="333333"/>
                </a:solidFill>
                <a:cs typeface="Arial" panose="020B0604020202020204" pitchFamily="34" charset="0"/>
              </a:rPr>
              <a:t>Achieve scale​</a:t>
            </a:r>
          </a:p>
          <a:p>
            <a:pPr marL="342900" indent="-342900" algn="l">
              <a:lnSpc>
                <a:spcPct val="120000"/>
              </a:lnSpc>
              <a:buFont typeface="Arial" panose="020B0604020202020204" pitchFamily="34" charset="0"/>
              <a:buChar char="•"/>
            </a:pPr>
            <a:r>
              <a:rPr lang="en-GB" sz="3200" dirty="0">
                <a:solidFill>
                  <a:srgbClr val="333333"/>
                </a:solidFill>
                <a:cs typeface="Arial" panose="020B0604020202020204" pitchFamily="34" charset="0"/>
              </a:rPr>
              <a:t>Tender, innovate, export​</a:t>
            </a:r>
          </a:p>
          <a:p>
            <a:pPr marL="342900" indent="-342900" algn="l">
              <a:lnSpc>
                <a:spcPct val="120000"/>
              </a:lnSpc>
              <a:buFont typeface="Arial" panose="020B0604020202020204" pitchFamily="34" charset="0"/>
              <a:buChar char="•"/>
            </a:pPr>
            <a:r>
              <a:rPr lang="en-GB" sz="3200" dirty="0">
                <a:solidFill>
                  <a:srgbClr val="333333"/>
                </a:solidFill>
                <a:cs typeface="Arial" panose="020B0604020202020204" pitchFamily="34" charset="0"/>
              </a:rPr>
              <a:t>Collective purchasing</a:t>
            </a:r>
          </a:p>
          <a:p>
            <a:pPr marL="342900" indent="-342900" algn="l">
              <a:lnSpc>
                <a:spcPct val="120000"/>
              </a:lnSpc>
              <a:buFont typeface="Arial" panose="020B0604020202020204" pitchFamily="34" charset="0"/>
              <a:buChar char="•"/>
            </a:pPr>
            <a:r>
              <a:rPr lang="en-GB" sz="3200" dirty="0">
                <a:solidFill>
                  <a:srgbClr val="333333"/>
                </a:solidFill>
                <a:cs typeface="Arial" panose="020B0604020202020204" pitchFamily="34" charset="0"/>
              </a:rPr>
              <a:t>Flexible​</a:t>
            </a:r>
          </a:p>
          <a:p>
            <a:pPr marL="342900" indent="-342900" algn="l">
              <a:lnSpc>
                <a:spcPct val="120000"/>
              </a:lnSpc>
              <a:buFont typeface="Arial" panose="020B0604020202020204" pitchFamily="34" charset="0"/>
              <a:buChar char="•"/>
            </a:pPr>
            <a:r>
              <a:rPr lang="en-GB" sz="3200" dirty="0">
                <a:solidFill>
                  <a:srgbClr val="333333"/>
                </a:solidFill>
                <a:cs typeface="Arial" panose="020B0604020202020204" pitchFamily="34" charset="0"/>
              </a:rPr>
              <a:t>Sharing of risks and costs</a:t>
            </a:r>
            <a:r>
              <a:rPr lang="en-GB" sz="2000" dirty="0">
                <a:solidFill>
                  <a:srgbClr val="333333"/>
                </a:solidFill>
                <a:cs typeface="Arial" panose="020B0604020202020204" pitchFamily="34" charset="0"/>
              </a:rPr>
              <a:t>​</a:t>
            </a:r>
          </a:p>
        </p:txBody>
      </p:sp>
      <p:pic>
        <p:nvPicPr>
          <p:cNvPr id="22" name="Picture 21">
            <a:extLst>
              <a:ext uri="{FF2B5EF4-FFF2-40B4-BE49-F238E27FC236}">
                <a16:creationId xmlns:a16="http://schemas.microsoft.com/office/drawing/2014/main" id="{D269A116-BA2C-E1A2-A9DB-24F582DA73FD}"/>
              </a:ext>
            </a:extLst>
          </p:cNvPr>
          <p:cNvPicPr>
            <a:picLocks noChangeAspect="1"/>
          </p:cNvPicPr>
          <p:nvPr/>
        </p:nvPicPr>
        <p:blipFill rotWithShape="1">
          <a:blip r:embed="rId3"/>
          <a:srcRect l="-41" r="41" b="24626"/>
          <a:stretch/>
        </p:blipFill>
        <p:spPr>
          <a:xfrm>
            <a:off x="1125919" y="1485337"/>
            <a:ext cx="3966694" cy="4917549"/>
          </a:xfrm>
          <a:prstGeom prst="rect">
            <a:avLst/>
          </a:prstGeom>
        </p:spPr>
      </p:pic>
    </p:spTree>
    <p:extLst>
      <p:ext uri="{BB962C8B-B14F-4D97-AF65-F5344CB8AC3E}">
        <p14:creationId xmlns:p14="http://schemas.microsoft.com/office/powerpoint/2010/main" val="3158867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60BC173-847A-66D3-43C9-BA2BCA841BB7}"/>
              </a:ext>
            </a:extLst>
          </p:cNvPr>
          <p:cNvSpPr>
            <a:spLocks noGrp="1" noRot="1" noMove="1" noResize="1" noEditPoints="1" noAdjustHandles="1" noChangeArrowheads="1" noChangeShapeType="1"/>
          </p:cNvSpPr>
          <p:nvPr/>
        </p:nvSpPr>
        <p:spPr>
          <a:xfrm>
            <a:off x="8075613" y="1709174"/>
            <a:ext cx="4116386" cy="5148827"/>
          </a:xfrm>
          <a:custGeom>
            <a:avLst/>
            <a:gdLst>
              <a:gd name="connsiteX0" fmla="*/ 3602518 w 4116386"/>
              <a:gd name="connsiteY0" fmla="*/ 2 h 5148827"/>
              <a:gd name="connsiteX1" fmla="*/ 4060798 w 4116386"/>
              <a:gd name="connsiteY1" fmla="*/ 37527 h 5148827"/>
              <a:gd name="connsiteX2" fmla="*/ 4116386 w 4116386"/>
              <a:gd name="connsiteY2" fmla="*/ 49675 h 5148827"/>
              <a:gd name="connsiteX3" fmla="*/ 4116386 w 4116386"/>
              <a:gd name="connsiteY3" fmla="*/ 5148827 h 5148827"/>
              <a:gd name="connsiteX4" fmla="*/ 680313 w 4116386"/>
              <a:gd name="connsiteY4" fmla="*/ 5148827 h 5148827"/>
              <a:gd name="connsiteX5" fmla="*/ 559541 w 4116386"/>
              <a:gd name="connsiteY5" fmla="*/ 4935625 h 5148827"/>
              <a:gd name="connsiteX6" fmla="*/ 287578 w 4116386"/>
              <a:gd name="connsiteY6" fmla="*/ 4309263 h 5148827"/>
              <a:gd name="connsiteX7" fmla="*/ 2162609 w 4116386"/>
              <a:gd name="connsiteY7" fmla="*/ 287291 h 5148827"/>
              <a:gd name="connsiteX8" fmla="*/ 3602518 w 4116386"/>
              <a:gd name="connsiteY8" fmla="*/ 2 h 51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6386" h="5148827">
                <a:moveTo>
                  <a:pt x="3602518" y="2"/>
                </a:moveTo>
                <a:cubicBezTo>
                  <a:pt x="3762461" y="-165"/>
                  <a:pt x="3915130" y="12543"/>
                  <a:pt x="4060798" y="37527"/>
                </a:cubicBezTo>
                <a:lnTo>
                  <a:pt x="4116386" y="49675"/>
                </a:lnTo>
                <a:lnTo>
                  <a:pt x="4116386" y="5148827"/>
                </a:lnTo>
                <a:lnTo>
                  <a:pt x="680313" y="5148827"/>
                </a:lnTo>
                <a:lnTo>
                  <a:pt x="559541" y="4935625"/>
                </a:lnTo>
                <a:cubicBezTo>
                  <a:pt x="459434" y="4742225"/>
                  <a:pt x="368998" y="4532970"/>
                  <a:pt x="287578" y="4309263"/>
                </a:cubicBezTo>
                <a:cubicBezTo>
                  <a:pt x="-363780" y="2519612"/>
                  <a:pt x="21976" y="1066702"/>
                  <a:pt x="2162609" y="287291"/>
                </a:cubicBezTo>
                <a:cubicBezTo>
                  <a:pt x="2697763" y="92438"/>
                  <a:pt x="3176004" y="446"/>
                  <a:pt x="3602518" y="2"/>
                </a:cubicBezTo>
                <a:close/>
              </a:path>
            </a:pathLst>
          </a:custGeom>
          <a:blipFill>
            <a:blip r:embed="rId3" cstate="email">
              <a:extLst>
                <a:ext uri="{28A0092B-C50C-407E-A947-70E740481C1C}">
                  <a14:useLocalDpi xmlns:a14="http://schemas.microsoft.com/office/drawing/2010/main"/>
                </a:ext>
              </a:extLst>
            </a:blip>
            <a:srcRect/>
            <a:stretch>
              <a:fillRect/>
            </a:stretch>
          </a:bli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88A9C2D2-2BE5-F4E6-4D46-9BE672A1AD47}"/>
              </a:ext>
            </a:extLst>
          </p:cNvPr>
          <p:cNvSpPr>
            <a:spLocks noGrp="1" noRot="1" noMove="1" noResize="1" noEditPoints="1" noAdjustHandles="1" noChangeArrowheads="1" noChangeShapeType="1"/>
          </p:cNvSpPr>
          <p:nvPr/>
        </p:nvSpPr>
        <p:spPr>
          <a:xfrm>
            <a:off x="7961312" y="1656930"/>
            <a:ext cx="4230687" cy="5201071"/>
          </a:xfrm>
          <a:custGeom>
            <a:avLst/>
            <a:gdLst>
              <a:gd name="connsiteX0" fmla="*/ 3602269 w 4230687"/>
              <a:gd name="connsiteY0" fmla="*/ 2 h 5201071"/>
              <a:gd name="connsiteX1" fmla="*/ 4060362 w 4230687"/>
              <a:gd name="connsiteY1" fmla="*/ 37383 h 5201071"/>
              <a:gd name="connsiteX2" fmla="*/ 4230687 w 4230687"/>
              <a:gd name="connsiteY2" fmla="*/ 74564 h 5201071"/>
              <a:gd name="connsiteX3" fmla="*/ 4230687 w 4230687"/>
              <a:gd name="connsiteY3" fmla="*/ 5201071 h 5201071"/>
              <a:gd name="connsiteX4" fmla="*/ 710675 w 4230687"/>
              <a:gd name="connsiteY4" fmla="*/ 5201071 h 5201071"/>
              <a:gd name="connsiteX5" fmla="*/ 559540 w 4230687"/>
              <a:gd name="connsiteY5" fmla="*/ 4934269 h 5201071"/>
              <a:gd name="connsiteX6" fmla="*/ 287578 w 4230687"/>
              <a:gd name="connsiteY6" fmla="*/ 4307907 h 5201071"/>
              <a:gd name="connsiteX7" fmla="*/ 2162609 w 4230687"/>
              <a:gd name="connsiteY7" fmla="*/ 287512 h 5201071"/>
              <a:gd name="connsiteX8" fmla="*/ 3602269 w 4230687"/>
              <a:gd name="connsiteY8" fmla="*/ 2 h 5201071"/>
              <a:gd name="connsiteX0" fmla="*/ 4230687 w 4322127"/>
              <a:gd name="connsiteY0" fmla="*/ 5201071 h 5292511"/>
              <a:gd name="connsiteX1" fmla="*/ 710675 w 4322127"/>
              <a:gd name="connsiteY1" fmla="*/ 5201071 h 5292511"/>
              <a:gd name="connsiteX2" fmla="*/ 559540 w 4322127"/>
              <a:gd name="connsiteY2" fmla="*/ 4934269 h 5292511"/>
              <a:gd name="connsiteX3" fmla="*/ 287578 w 4322127"/>
              <a:gd name="connsiteY3" fmla="*/ 4307907 h 5292511"/>
              <a:gd name="connsiteX4" fmla="*/ 2162609 w 4322127"/>
              <a:gd name="connsiteY4" fmla="*/ 287512 h 5292511"/>
              <a:gd name="connsiteX5" fmla="*/ 3602269 w 4322127"/>
              <a:gd name="connsiteY5" fmla="*/ 2 h 5292511"/>
              <a:gd name="connsiteX6" fmla="*/ 4060362 w 4322127"/>
              <a:gd name="connsiteY6" fmla="*/ 37383 h 5292511"/>
              <a:gd name="connsiteX7" fmla="*/ 4230687 w 4322127"/>
              <a:gd name="connsiteY7" fmla="*/ 74564 h 5292511"/>
              <a:gd name="connsiteX8" fmla="*/ 4322127 w 4322127"/>
              <a:gd name="connsiteY8" fmla="*/ 5292511 h 5292511"/>
              <a:gd name="connsiteX0" fmla="*/ 4230687 w 4230687"/>
              <a:gd name="connsiteY0" fmla="*/ 5201071 h 5201071"/>
              <a:gd name="connsiteX1" fmla="*/ 710675 w 4230687"/>
              <a:gd name="connsiteY1" fmla="*/ 5201071 h 5201071"/>
              <a:gd name="connsiteX2" fmla="*/ 559540 w 4230687"/>
              <a:gd name="connsiteY2" fmla="*/ 4934269 h 5201071"/>
              <a:gd name="connsiteX3" fmla="*/ 287578 w 4230687"/>
              <a:gd name="connsiteY3" fmla="*/ 4307907 h 5201071"/>
              <a:gd name="connsiteX4" fmla="*/ 2162609 w 4230687"/>
              <a:gd name="connsiteY4" fmla="*/ 287512 h 5201071"/>
              <a:gd name="connsiteX5" fmla="*/ 3602269 w 4230687"/>
              <a:gd name="connsiteY5" fmla="*/ 2 h 5201071"/>
              <a:gd name="connsiteX6" fmla="*/ 4060362 w 4230687"/>
              <a:gd name="connsiteY6" fmla="*/ 37383 h 5201071"/>
              <a:gd name="connsiteX7" fmla="*/ 4230687 w 4230687"/>
              <a:gd name="connsiteY7" fmla="*/ 74564 h 5201071"/>
              <a:gd name="connsiteX0" fmla="*/ 710675 w 4230687"/>
              <a:gd name="connsiteY0" fmla="*/ 5201071 h 5201071"/>
              <a:gd name="connsiteX1" fmla="*/ 559540 w 4230687"/>
              <a:gd name="connsiteY1" fmla="*/ 4934269 h 5201071"/>
              <a:gd name="connsiteX2" fmla="*/ 287578 w 4230687"/>
              <a:gd name="connsiteY2" fmla="*/ 4307907 h 5201071"/>
              <a:gd name="connsiteX3" fmla="*/ 2162609 w 4230687"/>
              <a:gd name="connsiteY3" fmla="*/ 287512 h 5201071"/>
              <a:gd name="connsiteX4" fmla="*/ 3602269 w 4230687"/>
              <a:gd name="connsiteY4" fmla="*/ 2 h 5201071"/>
              <a:gd name="connsiteX5" fmla="*/ 4060362 w 4230687"/>
              <a:gd name="connsiteY5" fmla="*/ 37383 h 5201071"/>
              <a:gd name="connsiteX6" fmla="*/ 4230687 w 4230687"/>
              <a:gd name="connsiteY6" fmla="*/ 74564 h 520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0687" h="5201071">
                <a:moveTo>
                  <a:pt x="710675" y="5201071"/>
                </a:moveTo>
                <a:lnTo>
                  <a:pt x="559540" y="4934269"/>
                </a:lnTo>
                <a:cubicBezTo>
                  <a:pt x="459433" y="4740869"/>
                  <a:pt x="368998" y="4531614"/>
                  <a:pt x="287578" y="4307907"/>
                </a:cubicBezTo>
                <a:cubicBezTo>
                  <a:pt x="-363780" y="2518256"/>
                  <a:pt x="21976" y="1066940"/>
                  <a:pt x="2162609" y="287512"/>
                </a:cubicBezTo>
                <a:cubicBezTo>
                  <a:pt x="2697763" y="92660"/>
                  <a:pt x="3175904" y="570"/>
                  <a:pt x="3602269" y="2"/>
                </a:cubicBezTo>
                <a:cubicBezTo>
                  <a:pt x="3762156" y="-211"/>
                  <a:pt x="3914762" y="12447"/>
                  <a:pt x="4060362" y="37383"/>
                </a:cubicBezTo>
                <a:lnTo>
                  <a:pt x="4230687" y="74564"/>
                </a:lnTo>
              </a:path>
            </a:pathLst>
          </a:custGeom>
          <a:noFill/>
          <a:ln w="25400" cap="flat">
            <a:solidFill>
              <a:schemeClr val="accent2"/>
            </a:solid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1F058806-B88F-D78E-F1BC-9E357F28946D}"/>
              </a:ext>
            </a:extLst>
          </p:cNvPr>
          <p:cNvSpPr>
            <a:spLocks noGrp="1" noRot="1" noChangeAspect="1" noMove="1" noResize="1" noEditPoints="1" noAdjustHandles="1" noChangeArrowheads="1" noChangeShapeType="1"/>
          </p:cNvSpPr>
          <p:nvPr/>
        </p:nvSpPr>
        <p:spPr>
          <a:xfrm>
            <a:off x="4860952" y="1"/>
            <a:ext cx="4318679" cy="2366329"/>
          </a:xfrm>
          <a:custGeom>
            <a:avLst/>
            <a:gdLst>
              <a:gd name="connsiteX0" fmla="*/ 0 w 4318679"/>
              <a:gd name="connsiteY0" fmla="*/ 0 h 2366329"/>
              <a:gd name="connsiteX1" fmla="*/ 4269984 w 4318679"/>
              <a:gd name="connsiteY1" fmla="*/ 0 h 2366329"/>
              <a:gd name="connsiteX2" fmla="*/ 4295101 w 4318679"/>
              <a:gd name="connsiteY2" fmla="*/ 135926 h 2366329"/>
              <a:gd name="connsiteX3" fmla="*/ 2874399 w 4318679"/>
              <a:gd name="connsiteY3" fmla="*/ 2174309 h 2366329"/>
              <a:gd name="connsiteX4" fmla="*/ 189394 w 4318679"/>
              <a:gd name="connsiteY4" fmla="*/ 922088 h 2366329"/>
              <a:gd name="connsiteX5" fmla="*/ 498 w 4318679"/>
              <a:gd name="connsiteY5" fmla="*/ 71360 h 236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8679" h="2366329">
                <a:moveTo>
                  <a:pt x="0" y="0"/>
                </a:moveTo>
                <a:lnTo>
                  <a:pt x="4269984" y="0"/>
                </a:lnTo>
                <a:lnTo>
                  <a:pt x="4295101" y="135926"/>
                </a:lnTo>
                <a:cubicBezTo>
                  <a:pt x="4423815" y="1031519"/>
                  <a:pt x="4035951" y="1751381"/>
                  <a:pt x="2874399" y="2174309"/>
                </a:cubicBezTo>
                <a:cubicBezTo>
                  <a:pt x="1444786" y="2694847"/>
                  <a:pt x="624400" y="2117299"/>
                  <a:pt x="189394" y="922088"/>
                </a:cubicBezTo>
                <a:cubicBezTo>
                  <a:pt x="80642" y="623285"/>
                  <a:pt x="15180" y="338537"/>
                  <a:pt x="498" y="71360"/>
                </a:cubicBezTo>
                <a:close/>
              </a:path>
            </a:pathLst>
          </a:custGeom>
          <a:blipFill>
            <a:blip r:embed="rId4" cstate="email">
              <a:extLst>
                <a:ext uri="{28A0092B-C50C-407E-A947-70E740481C1C}">
                  <a14:useLocalDpi xmlns:a14="http://schemas.microsoft.com/office/drawing/2010/main"/>
                </a:ext>
              </a:extLst>
            </a:blip>
            <a:srcRect/>
            <a:stretch>
              <a:fillRect/>
            </a:stretch>
          </a:blipFill>
          <a:ln w="0"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890718A2-4174-8FF2-F3C5-A57EDC0A7081}"/>
              </a:ext>
            </a:extLst>
          </p:cNvPr>
          <p:cNvSpPr>
            <a:spLocks noGrp="1" noRot="1" noChangeAspect="1" noMove="1" noResize="1" noEditPoints="1" noAdjustHandles="1" noChangeArrowheads="1" noChangeShapeType="1"/>
          </p:cNvSpPr>
          <p:nvPr/>
        </p:nvSpPr>
        <p:spPr>
          <a:xfrm>
            <a:off x="4747018" y="0"/>
            <a:ext cx="4318310" cy="2313322"/>
          </a:xfrm>
          <a:custGeom>
            <a:avLst/>
            <a:gdLst>
              <a:gd name="connsiteX0" fmla="*/ 0 w 4318310"/>
              <a:gd name="connsiteY0" fmla="*/ 0 h 2313322"/>
              <a:gd name="connsiteX1" fmla="*/ 4279410 w 4318310"/>
              <a:gd name="connsiteY1" fmla="*/ 0 h 2313322"/>
              <a:gd name="connsiteX2" fmla="*/ 4294732 w 4318310"/>
              <a:gd name="connsiteY2" fmla="*/ 82918 h 2313322"/>
              <a:gd name="connsiteX3" fmla="*/ 2874030 w 4318310"/>
              <a:gd name="connsiteY3" fmla="*/ 2121308 h 2313322"/>
              <a:gd name="connsiteX4" fmla="*/ 189026 w 4318310"/>
              <a:gd name="connsiteY4" fmla="*/ 869076 h 2313322"/>
              <a:gd name="connsiteX5" fmla="*/ 130 w 4318310"/>
              <a:gd name="connsiteY5" fmla="*/ 18514 h 2313322"/>
              <a:gd name="connsiteX0" fmla="*/ 0 w 4318310"/>
              <a:gd name="connsiteY0" fmla="*/ 4549 h 2317871"/>
              <a:gd name="connsiteX1" fmla="*/ 1149906 w 4318310"/>
              <a:gd name="connsiteY1" fmla="*/ 0 h 2317871"/>
              <a:gd name="connsiteX2" fmla="*/ 4279410 w 4318310"/>
              <a:gd name="connsiteY2" fmla="*/ 4549 h 2317871"/>
              <a:gd name="connsiteX3" fmla="*/ 4294732 w 4318310"/>
              <a:gd name="connsiteY3" fmla="*/ 87467 h 2317871"/>
              <a:gd name="connsiteX4" fmla="*/ 2874030 w 4318310"/>
              <a:gd name="connsiteY4" fmla="*/ 2125857 h 2317871"/>
              <a:gd name="connsiteX5" fmla="*/ 189026 w 4318310"/>
              <a:gd name="connsiteY5" fmla="*/ 873625 h 2317871"/>
              <a:gd name="connsiteX6" fmla="*/ 130 w 4318310"/>
              <a:gd name="connsiteY6" fmla="*/ 23063 h 2317871"/>
              <a:gd name="connsiteX7" fmla="*/ 0 w 4318310"/>
              <a:gd name="connsiteY7" fmla="*/ 4549 h 2317871"/>
              <a:gd name="connsiteX0" fmla="*/ 1149906 w 4318310"/>
              <a:gd name="connsiteY0" fmla="*/ 0 h 2317871"/>
              <a:gd name="connsiteX1" fmla="*/ 4279410 w 4318310"/>
              <a:gd name="connsiteY1" fmla="*/ 4549 h 2317871"/>
              <a:gd name="connsiteX2" fmla="*/ 4294732 w 4318310"/>
              <a:gd name="connsiteY2" fmla="*/ 87467 h 2317871"/>
              <a:gd name="connsiteX3" fmla="*/ 2874030 w 4318310"/>
              <a:gd name="connsiteY3" fmla="*/ 2125857 h 2317871"/>
              <a:gd name="connsiteX4" fmla="*/ 189026 w 4318310"/>
              <a:gd name="connsiteY4" fmla="*/ 873625 h 2317871"/>
              <a:gd name="connsiteX5" fmla="*/ 130 w 4318310"/>
              <a:gd name="connsiteY5" fmla="*/ 23063 h 2317871"/>
              <a:gd name="connsiteX6" fmla="*/ 0 w 4318310"/>
              <a:gd name="connsiteY6" fmla="*/ 4549 h 2317871"/>
              <a:gd name="connsiteX7" fmla="*/ 1241346 w 4318310"/>
              <a:gd name="connsiteY7" fmla="*/ 91440 h 2317871"/>
              <a:gd name="connsiteX0" fmla="*/ 1149906 w 4318310"/>
              <a:gd name="connsiteY0" fmla="*/ 0 h 2317871"/>
              <a:gd name="connsiteX1" fmla="*/ 4279410 w 4318310"/>
              <a:gd name="connsiteY1" fmla="*/ 4549 h 2317871"/>
              <a:gd name="connsiteX2" fmla="*/ 4294732 w 4318310"/>
              <a:gd name="connsiteY2" fmla="*/ 87467 h 2317871"/>
              <a:gd name="connsiteX3" fmla="*/ 2874030 w 4318310"/>
              <a:gd name="connsiteY3" fmla="*/ 2125857 h 2317871"/>
              <a:gd name="connsiteX4" fmla="*/ 189026 w 4318310"/>
              <a:gd name="connsiteY4" fmla="*/ 873625 h 2317871"/>
              <a:gd name="connsiteX5" fmla="*/ 130 w 4318310"/>
              <a:gd name="connsiteY5" fmla="*/ 23063 h 2317871"/>
              <a:gd name="connsiteX6" fmla="*/ 0 w 4318310"/>
              <a:gd name="connsiteY6" fmla="*/ 4549 h 2317871"/>
              <a:gd name="connsiteX0" fmla="*/ 4279410 w 4318310"/>
              <a:gd name="connsiteY0" fmla="*/ 0 h 2313322"/>
              <a:gd name="connsiteX1" fmla="*/ 4294732 w 4318310"/>
              <a:gd name="connsiteY1" fmla="*/ 82918 h 2313322"/>
              <a:gd name="connsiteX2" fmla="*/ 2874030 w 4318310"/>
              <a:gd name="connsiteY2" fmla="*/ 2121308 h 2313322"/>
              <a:gd name="connsiteX3" fmla="*/ 189026 w 4318310"/>
              <a:gd name="connsiteY3" fmla="*/ 869076 h 2313322"/>
              <a:gd name="connsiteX4" fmla="*/ 130 w 4318310"/>
              <a:gd name="connsiteY4" fmla="*/ 18514 h 2313322"/>
              <a:gd name="connsiteX5" fmla="*/ 0 w 4318310"/>
              <a:gd name="connsiteY5" fmla="*/ 0 h 23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8310" h="2313322">
                <a:moveTo>
                  <a:pt x="4279410" y="0"/>
                </a:moveTo>
                <a:lnTo>
                  <a:pt x="4294732" y="82918"/>
                </a:lnTo>
                <a:cubicBezTo>
                  <a:pt x="4423446" y="978515"/>
                  <a:pt x="4035582" y="1698371"/>
                  <a:pt x="2874030" y="2121308"/>
                </a:cubicBezTo>
                <a:cubicBezTo>
                  <a:pt x="1444417" y="2641835"/>
                  <a:pt x="624032" y="2064287"/>
                  <a:pt x="189026" y="869076"/>
                </a:cubicBezTo>
                <a:cubicBezTo>
                  <a:pt x="80274" y="570273"/>
                  <a:pt x="14812" y="285592"/>
                  <a:pt x="130" y="18514"/>
                </a:cubicBezTo>
                <a:cubicBezTo>
                  <a:pt x="87" y="12343"/>
                  <a:pt x="43" y="6171"/>
                  <a:pt x="0" y="0"/>
                </a:cubicBezTo>
              </a:path>
            </a:pathLst>
          </a:custGeom>
          <a:noFill/>
          <a:ln w="25400" cap="flat">
            <a:solidFill>
              <a:schemeClr val="accent4"/>
            </a:solidFill>
            <a:prstDash val="solid"/>
            <a:miter/>
          </a:ln>
        </p:spPr>
        <p:txBody>
          <a:bodyPr rtlCol="0" anchor="ctr"/>
          <a:lstStyle/>
          <a:p>
            <a:endParaRPr lang="en-GB"/>
          </a:p>
        </p:txBody>
      </p:sp>
      <p:sp>
        <p:nvSpPr>
          <p:cNvPr id="10" name="Graphic 3">
            <a:extLst>
              <a:ext uri="{FF2B5EF4-FFF2-40B4-BE49-F238E27FC236}">
                <a16:creationId xmlns:a16="http://schemas.microsoft.com/office/drawing/2014/main" id="{2328BF33-9FE9-952F-5BE3-6295BDB1AAFA}"/>
              </a:ext>
            </a:extLst>
          </p:cNvPr>
          <p:cNvSpPr>
            <a:spLocks noGrp="1" noRot="1" noChangeAspect="1" noMove="1" noResize="1" noEditPoints="1" noAdjustHandles="1" noChangeArrowheads="1" noChangeShapeType="1"/>
          </p:cNvSpPr>
          <p:nvPr/>
        </p:nvSpPr>
        <p:spPr>
          <a:xfrm>
            <a:off x="4747018" y="2900461"/>
            <a:ext cx="2780983" cy="2780975"/>
          </a:xfrm>
          <a:custGeom>
            <a:avLst/>
            <a:gdLst>
              <a:gd name="connsiteX0" fmla="*/ 2915134 w 3050720"/>
              <a:gd name="connsiteY0" fmla="*/ 1019603 h 3050712"/>
              <a:gd name="connsiteX1" fmla="*/ 1019615 w 3050720"/>
              <a:gd name="connsiteY1" fmla="*/ 135559 h 3050712"/>
              <a:gd name="connsiteX2" fmla="*/ 135587 w 3050720"/>
              <a:gd name="connsiteY2" fmla="*/ 2031110 h 3050712"/>
              <a:gd name="connsiteX3" fmla="*/ 2031105 w 3050720"/>
              <a:gd name="connsiteY3" fmla="*/ 2915154 h 3050712"/>
              <a:gd name="connsiteX4" fmla="*/ 2915134 w 3050720"/>
              <a:gd name="connsiteY4" fmla="*/ 1019603 h 305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720" h="3050712">
                <a:moveTo>
                  <a:pt x="2915134" y="1019603"/>
                </a:moveTo>
                <a:cubicBezTo>
                  <a:pt x="2608035" y="175811"/>
                  <a:pt x="2028869" y="-231923"/>
                  <a:pt x="1019615" y="135559"/>
                </a:cubicBezTo>
                <a:cubicBezTo>
                  <a:pt x="10362" y="503041"/>
                  <a:pt x="-171513" y="1187318"/>
                  <a:pt x="135587" y="2031110"/>
                </a:cubicBezTo>
                <a:cubicBezTo>
                  <a:pt x="442686" y="2874902"/>
                  <a:pt x="1021851" y="3282636"/>
                  <a:pt x="2031105" y="2915154"/>
                </a:cubicBezTo>
                <a:cubicBezTo>
                  <a:pt x="3040359" y="2547672"/>
                  <a:pt x="3222233" y="1862650"/>
                  <a:pt x="2915134" y="1019603"/>
                </a:cubicBezTo>
                <a:close/>
              </a:path>
            </a:pathLst>
          </a:custGeom>
          <a:blipFill>
            <a:blip r:embed="rId5" cstate="email">
              <a:extLst>
                <a:ext uri="{28A0092B-C50C-407E-A947-70E740481C1C}">
                  <a14:useLocalDpi xmlns:a14="http://schemas.microsoft.com/office/drawing/2010/main"/>
                </a:ext>
              </a:extLst>
            </a:blip>
            <a:srcRect/>
            <a:stretch>
              <a:fillRect/>
            </a:stretch>
          </a:blipFill>
          <a:ln w="38100" cap="flat">
            <a:noFill/>
            <a:prstDash val="solid"/>
            <a:miter/>
          </a:ln>
        </p:spPr>
        <p:txBody>
          <a:bodyPr rtlCol="0" anchor="ctr"/>
          <a:lstStyle/>
          <a:p>
            <a:endParaRPr lang="en-GB"/>
          </a:p>
        </p:txBody>
      </p:sp>
      <p:sp>
        <p:nvSpPr>
          <p:cNvPr id="11" name="Graphic 3">
            <a:extLst>
              <a:ext uri="{FF2B5EF4-FFF2-40B4-BE49-F238E27FC236}">
                <a16:creationId xmlns:a16="http://schemas.microsoft.com/office/drawing/2014/main" id="{928082BA-8D71-F349-9066-A9CFC90E67EE}"/>
              </a:ext>
            </a:extLst>
          </p:cNvPr>
          <p:cNvSpPr>
            <a:spLocks noGrp="1" noRot="1" noChangeAspect="1" noMove="1" noResize="1" noEditPoints="1" noAdjustHandles="1" noChangeArrowheads="1" noChangeShapeType="1"/>
          </p:cNvSpPr>
          <p:nvPr/>
        </p:nvSpPr>
        <p:spPr>
          <a:xfrm>
            <a:off x="4650306" y="2852430"/>
            <a:ext cx="2780983" cy="2780975"/>
          </a:xfrm>
          <a:custGeom>
            <a:avLst/>
            <a:gdLst>
              <a:gd name="connsiteX0" fmla="*/ 2915134 w 3050720"/>
              <a:gd name="connsiteY0" fmla="*/ 1019603 h 3050712"/>
              <a:gd name="connsiteX1" fmla="*/ 1019615 w 3050720"/>
              <a:gd name="connsiteY1" fmla="*/ 135559 h 3050712"/>
              <a:gd name="connsiteX2" fmla="*/ 135587 w 3050720"/>
              <a:gd name="connsiteY2" fmla="*/ 2031110 h 3050712"/>
              <a:gd name="connsiteX3" fmla="*/ 2031105 w 3050720"/>
              <a:gd name="connsiteY3" fmla="*/ 2915154 h 3050712"/>
              <a:gd name="connsiteX4" fmla="*/ 2915134 w 3050720"/>
              <a:gd name="connsiteY4" fmla="*/ 1019603 h 305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720" h="3050712">
                <a:moveTo>
                  <a:pt x="2915134" y="1019603"/>
                </a:moveTo>
                <a:cubicBezTo>
                  <a:pt x="2608035" y="175811"/>
                  <a:pt x="2028869" y="-231923"/>
                  <a:pt x="1019615" y="135559"/>
                </a:cubicBezTo>
                <a:cubicBezTo>
                  <a:pt x="10362" y="503041"/>
                  <a:pt x="-171513" y="1187318"/>
                  <a:pt x="135587" y="2031110"/>
                </a:cubicBezTo>
                <a:cubicBezTo>
                  <a:pt x="442686" y="2874902"/>
                  <a:pt x="1021851" y="3282636"/>
                  <a:pt x="2031105" y="2915154"/>
                </a:cubicBezTo>
                <a:cubicBezTo>
                  <a:pt x="3040359" y="2547672"/>
                  <a:pt x="3222233" y="1862650"/>
                  <a:pt x="2915134" y="1019603"/>
                </a:cubicBezTo>
                <a:close/>
              </a:path>
            </a:pathLst>
          </a:custGeom>
          <a:noFill/>
          <a:ln w="25400" cap="flat">
            <a:solidFill>
              <a:schemeClr val="accent6"/>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E787420-0767-77E2-7AED-7C3EAE027AA9}"/>
              </a:ext>
            </a:extLst>
          </p:cNvPr>
          <p:cNvSpPr>
            <a:spLocks/>
          </p:cNvSpPr>
          <p:nvPr/>
        </p:nvSpPr>
        <p:spPr>
          <a:xfrm>
            <a:off x="0" y="0"/>
            <a:ext cx="4650307" cy="4415989"/>
          </a:xfrm>
          <a:custGeom>
            <a:avLst/>
            <a:gdLst>
              <a:gd name="connsiteX0" fmla="*/ 0 w 4650307"/>
              <a:gd name="connsiteY0" fmla="*/ 0 h 4415989"/>
              <a:gd name="connsiteX1" fmla="*/ 4015209 w 4650307"/>
              <a:gd name="connsiteY1" fmla="*/ 0 h 4415989"/>
              <a:gd name="connsiteX2" fmla="*/ 4032892 w 4650307"/>
              <a:gd name="connsiteY2" fmla="*/ 26269 h 4415989"/>
              <a:gd name="connsiteX3" fmla="*/ 4409642 w 4650307"/>
              <a:gd name="connsiteY3" fmla="*/ 810779 h 4415989"/>
              <a:gd name="connsiteX4" fmla="*/ 2840495 w 4650307"/>
              <a:gd name="connsiteY4" fmla="*/ 4175372 h 4415989"/>
              <a:gd name="connsiteX5" fmla="*/ 76492 w 4650307"/>
              <a:gd name="connsiteY5" fmla="*/ 3696449 h 4415989"/>
              <a:gd name="connsiteX6" fmla="*/ 0 w 4650307"/>
              <a:gd name="connsiteY6" fmla="*/ 3598049 h 441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0307" h="4415989">
                <a:moveTo>
                  <a:pt x="0" y="0"/>
                </a:moveTo>
                <a:lnTo>
                  <a:pt x="4015209" y="0"/>
                </a:lnTo>
                <a:lnTo>
                  <a:pt x="4032892" y="26269"/>
                </a:lnTo>
                <a:cubicBezTo>
                  <a:pt x="4178290" y="255256"/>
                  <a:pt x="4303177" y="518255"/>
                  <a:pt x="4409642" y="810779"/>
                </a:cubicBezTo>
                <a:cubicBezTo>
                  <a:pt x="4954741" y="2307184"/>
                  <a:pt x="4631916" y="3523094"/>
                  <a:pt x="2840495" y="4175372"/>
                </a:cubicBezTo>
                <a:cubicBezTo>
                  <a:pt x="1566907" y="4639103"/>
                  <a:pt x="679169" y="4407355"/>
                  <a:pt x="76492" y="3696449"/>
                </a:cubicBezTo>
                <a:lnTo>
                  <a:pt x="0" y="3598049"/>
                </a:lnTo>
                <a:close/>
              </a:path>
            </a:pathLst>
          </a:custGeom>
          <a:blipFill>
            <a:blip r:embed="rId6" cstate="email">
              <a:extLst>
                <a:ext uri="{28A0092B-C50C-407E-A947-70E740481C1C}">
                  <a14:useLocalDpi xmlns:a14="http://schemas.microsoft.com/office/drawing/2010/main"/>
                </a:ext>
              </a:extLst>
            </a:blip>
            <a:srcRect/>
            <a:stretch>
              <a:fillRect/>
            </a:stretch>
          </a:blipFill>
          <a:ln w="3810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61E5905-03AE-4DB3-72E3-06BA5AF05BF6}"/>
              </a:ext>
            </a:extLst>
          </p:cNvPr>
          <p:cNvSpPr/>
          <p:nvPr/>
        </p:nvSpPr>
        <p:spPr>
          <a:xfrm>
            <a:off x="-1" y="1"/>
            <a:ext cx="4553596" cy="4367957"/>
          </a:xfrm>
          <a:custGeom>
            <a:avLst/>
            <a:gdLst>
              <a:gd name="connsiteX0" fmla="*/ 3236260 w 4553596"/>
              <a:gd name="connsiteY0" fmla="*/ 0 h 4367957"/>
              <a:gd name="connsiteX1" fmla="*/ 3946506 w 4553596"/>
              <a:gd name="connsiteY1" fmla="*/ 0 h 4367957"/>
              <a:gd name="connsiteX2" fmla="*/ 4053538 w 4553596"/>
              <a:gd name="connsiteY2" fmla="*/ 178486 h 4367957"/>
              <a:gd name="connsiteX3" fmla="*/ 4312931 w 4553596"/>
              <a:gd name="connsiteY3" fmla="*/ 762747 h 4367957"/>
              <a:gd name="connsiteX4" fmla="*/ 2743784 w 4553596"/>
              <a:gd name="connsiteY4" fmla="*/ 4127341 h 4367957"/>
              <a:gd name="connsiteX5" fmla="*/ 113325 w 4553596"/>
              <a:gd name="connsiteY5" fmla="*/ 3793340 h 4367957"/>
              <a:gd name="connsiteX6" fmla="*/ 0 w 4553596"/>
              <a:gd name="connsiteY6" fmla="*/ 3670359 h 4367957"/>
              <a:gd name="connsiteX7" fmla="*/ 0 w 4553596"/>
              <a:gd name="connsiteY7" fmla="*/ 2761842 h 4367957"/>
              <a:gd name="connsiteX0" fmla="*/ 3236260 w 4553596"/>
              <a:gd name="connsiteY0" fmla="*/ 0 h 4367957"/>
              <a:gd name="connsiteX1" fmla="*/ 3946506 w 4553596"/>
              <a:gd name="connsiteY1" fmla="*/ 0 h 4367957"/>
              <a:gd name="connsiteX2" fmla="*/ 4053538 w 4553596"/>
              <a:gd name="connsiteY2" fmla="*/ 178486 h 4367957"/>
              <a:gd name="connsiteX3" fmla="*/ 4312931 w 4553596"/>
              <a:gd name="connsiteY3" fmla="*/ 762747 h 4367957"/>
              <a:gd name="connsiteX4" fmla="*/ 2743784 w 4553596"/>
              <a:gd name="connsiteY4" fmla="*/ 4127341 h 4367957"/>
              <a:gd name="connsiteX5" fmla="*/ 113325 w 4553596"/>
              <a:gd name="connsiteY5" fmla="*/ 3793340 h 4367957"/>
              <a:gd name="connsiteX6" fmla="*/ 0 w 4553596"/>
              <a:gd name="connsiteY6" fmla="*/ 3670359 h 4367957"/>
              <a:gd name="connsiteX7" fmla="*/ 0 w 4553596"/>
              <a:gd name="connsiteY7" fmla="*/ 2761842 h 4367957"/>
              <a:gd name="connsiteX8" fmla="*/ 3327700 w 4553596"/>
              <a:gd name="connsiteY8" fmla="*/ 91440 h 4367957"/>
              <a:gd name="connsiteX0" fmla="*/ 3236260 w 4553596"/>
              <a:gd name="connsiteY0" fmla="*/ 0 h 4367957"/>
              <a:gd name="connsiteX1" fmla="*/ 3946506 w 4553596"/>
              <a:gd name="connsiteY1" fmla="*/ 0 h 4367957"/>
              <a:gd name="connsiteX2" fmla="*/ 4053538 w 4553596"/>
              <a:gd name="connsiteY2" fmla="*/ 178486 h 4367957"/>
              <a:gd name="connsiteX3" fmla="*/ 4312931 w 4553596"/>
              <a:gd name="connsiteY3" fmla="*/ 762747 h 4367957"/>
              <a:gd name="connsiteX4" fmla="*/ 2743784 w 4553596"/>
              <a:gd name="connsiteY4" fmla="*/ 4127341 h 4367957"/>
              <a:gd name="connsiteX5" fmla="*/ 113325 w 4553596"/>
              <a:gd name="connsiteY5" fmla="*/ 3793340 h 4367957"/>
              <a:gd name="connsiteX6" fmla="*/ 0 w 4553596"/>
              <a:gd name="connsiteY6" fmla="*/ 3670359 h 4367957"/>
              <a:gd name="connsiteX7" fmla="*/ 0 w 4553596"/>
              <a:gd name="connsiteY7" fmla="*/ 2761842 h 4367957"/>
              <a:gd name="connsiteX0" fmla="*/ 3236260 w 4553596"/>
              <a:gd name="connsiteY0" fmla="*/ 0 h 4367957"/>
              <a:gd name="connsiteX1" fmla="*/ 3946506 w 4553596"/>
              <a:gd name="connsiteY1" fmla="*/ 0 h 4367957"/>
              <a:gd name="connsiteX2" fmla="*/ 4053538 w 4553596"/>
              <a:gd name="connsiteY2" fmla="*/ 178486 h 4367957"/>
              <a:gd name="connsiteX3" fmla="*/ 4312931 w 4553596"/>
              <a:gd name="connsiteY3" fmla="*/ 762747 h 4367957"/>
              <a:gd name="connsiteX4" fmla="*/ 2743784 w 4553596"/>
              <a:gd name="connsiteY4" fmla="*/ 4127341 h 4367957"/>
              <a:gd name="connsiteX5" fmla="*/ 113325 w 4553596"/>
              <a:gd name="connsiteY5" fmla="*/ 3793340 h 4367957"/>
              <a:gd name="connsiteX6" fmla="*/ 0 w 4553596"/>
              <a:gd name="connsiteY6" fmla="*/ 3670359 h 4367957"/>
              <a:gd name="connsiteX0" fmla="*/ 3946506 w 4553596"/>
              <a:gd name="connsiteY0" fmla="*/ 0 h 4367957"/>
              <a:gd name="connsiteX1" fmla="*/ 4053538 w 4553596"/>
              <a:gd name="connsiteY1" fmla="*/ 178486 h 4367957"/>
              <a:gd name="connsiteX2" fmla="*/ 4312931 w 4553596"/>
              <a:gd name="connsiteY2" fmla="*/ 762747 h 4367957"/>
              <a:gd name="connsiteX3" fmla="*/ 2743784 w 4553596"/>
              <a:gd name="connsiteY3" fmla="*/ 4127341 h 4367957"/>
              <a:gd name="connsiteX4" fmla="*/ 113325 w 4553596"/>
              <a:gd name="connsiteY4" fmla="*/ 3793340 h 4367957"/>
              <a:gd name="connsiteX5" fmla="*/ 0 w 4553596"/>
              <a:gd name="connsiteY5" fmla="*/ 3670359 h 436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3596" h="4367957">
                <a:moveTo>
                  <a:pt x="3946506" y="0"/>
                </a:moveTo>
                <a:lnTo>
                  <a:pt x="4053538" y="178486"/>
                </a:lnTo>
                <a:cubicBezTo>
                  <a:pt x="4150072" y="356818"/>
                  <a:pt x="4236276" y="552129"/>
                  <a:pt x="4312931" y="762747"/>
                </a:cubicBezTo>
                <a:cubicBezTo>
                  <a:pt x="4858030" y="2259151"/>
                  <a:pt x="4535205" y="3475062"/>
                  <a:pt x="2743784" y="4127341"/>
                </a:cubicBezTo>
                <a:cubicBezTo>
                  <a:pt x="1561166" y="4557947"/>
                  <a:pt x="711245" y="4388882"/>
                  <a:pt x="113325" y="3793340"/>
                </a:cubicBezTo>
                <a:lnTo>
                  <a:pt x="0" y="3670359"/>
                </a:lnTo>
              </a:path>
            </a:pathLst>
          </a:custGeom>
          <a:noFill/>
          <a:ln w="25400" cap="flat">
            <a:solidFill>
              <a:schemeClr val="accent2"/>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658F458F-DCC4-985C-C8EA-E301D983F01D}"/>
              </a:ext>
            </a:extLst>
          </p:cNvPr>
          <p:cNvSpPr>
            <a:spLocks noChangeAspect="1"/>
          </p:cNvSpPr>
          <p:nvPr/>
        </p:nvSpPr>
        <p:spPr>
          <a:xfrm>
            <a:off x="6117936" y="5972785"/>
            <a:ext cx="1840701" cy="885214"/>
          </a:xfrm>
          <a:custGeom>
            <a:avLst/>
            <a:gdLst>
              <a:gd name="connsiteX0" fmla="*/ 1033511 w 1840701"/>
              <a:gd name="connsiteY0" fmla="*/ 1 h 885214"/>
              <a:gd name="connsiteX1" fmla="*/ 1773936 w 1840701"/>
              <a:gd name="connsiteY1" fmla="*/ 620455 h 885214"/>
              <a:gd name="connsiteX2" fmla="*/ 1829665 w 1840701"/>
              <a:gd name="connsiteY2" fmla="*/ 808139 h 885214"/>
              <a:gd name="connsiteX3" fmla="*/ 1840701 w 1840701"/>
              <a:gd name="connsiteY3" fmla="*/ 885214 h 885214"/>
              <a:gd name="connsiteX4" fmla="*/ 3454 w 1840701"/>
              <a:gd name="connsiteY4" fmla="*/ 885214 h 885214"/>
              <a:gd name="connsiteX5" fmla="*/ 1359 w 1840701"/>
              <a:gd name="connsiteY5" fmla="*/ 870578 h 885214"/>
              <a:gd name="connsiteX6" fmla="*/ 620463 w 1840701"/>
              <a:gd name="connsiteY6" fmla="*/ 82491 h 885214"/>
              <a:gd name="connsiteX7" fmla="*/ 1033511 w 1840701"/>
              <a:gd name="connsiteY7" fmla="*/ 1 h 88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0701" h="885214">
                <a:moveTo>
                  <a:pt x="1033511" y="1"/>
                </a:moveTo>
                <a:cubicBezTo>
                  <a:pt x="1400492" y="-488"/>
                  <a:pt x="1633777" y="235353"/>
                  <a:pt x="1773936" y="620455"/>
                </a:cubicBezTo>
                <a:cubicBezTo>
                  <a:pt x="1797295" y="684582"/>
                  <a:pt x="1816006" y="747207"/>
                  <a:pt x="1829665" y="808139"/>
                </a:cubicBezTo>
                <a:lnTo>
                  <a:pt x="1840701" y="885214"/>
                </a:lnTo>
                <a:lnTo>
                  <a:pt x="3454" y="885214"/>
                </a:lnTo>
                <a:lnTo>
                  <a:pt x="1359" y="870578"/>
                </a:lnTo>
                <a:cubicBezTo>
                  <a:pt x="-17565" y="526363"/>
                  <a:pt x="159845" y="250208"/>
                  <a:pt x="620463" y="82491"/>
                </a:cubicBezTo>
                <a:cubicBezTo>
                  <a:pt x="774002" y="26586"/>
                  <a:pt x="911184" y="164"/>
                  <a:pt x="1033511" y="1"/>
                </a:cubicBezTo>
                <a:close/>
              </a:path>
            </a:pathLst>
          </a:custGeom>
          <a:solidFill>
            <a:schemeClr val="accent1"/>
          </a:solidFill>
          <a:ln w="3810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E43133BB-0920-9E99-B81D-B27BF7A0D195}"/>
              </a:ext>
            </a:extLst>
          </p:cNvPr>
          <p:cNvSpPr>
            <a:spLocks noChangeAspect="1"/>
          </p:cNvSpPr>
          <p:nvPr/>
        </p:nvSpPr>
        <p:spPr>
          <a:xfrm>
            <a:off x="6021224" y="5924755"/>
            <a:ext cx="1847579" cy="933245"/>
          </a:xfrm>
          <a:custGeom>
            <a:avLst/>
            <a:gdLst>
              <a:gd name="connsiteX0" fmla="*/ 1033511 w 1847579"/>
              <a:gd name="connsiteY0" fmla="*/ 1 h 933245"/>
              <a:gd name="connsiteX1" fmla="*/ 1773936 w 1847579"/>
              <a:gd name="connsiteY1" fmla="*/ 620455 h 933245"/>
              <a:gd name="connsiteX2" fmla="*/ 1829665 w 1847579"/>
              <a:gd name="connsiteY2" fmla="*/ 808139 h 933245"/>
              <a:gd name="connsiteX3" fmla="*/ 1847579 w 1847579"/>
              <a:gd name="connsiteY3" fmla="*/ 933245 h 933245"/>
              <a:gd name="connsiteX4" fmla="*/ 10329 w 1847579"/>
              <a:gd name="connsiteY4" fmla="*/ 933245 h 933245"/>
              <a:gd name="connsiteX5" fmla="*/ 1359 w 1847579"/>
              <a:gd name="connsiteY5" fmla="*/ 870578 h 933245"/>
              <a:gd name="connsiteX6" fmla="*/ 620463 w 1847579"/>
              <a:gd name="connsiteY6" fmla="*/ 82491 h 933245"/>
              <a:gd name="connsiteX7" fmla="*/ 1033511 w 1847579"/>
              <a:gd name="connsiteY7" fmla="*/ 1 h 933245"/>
              <a:gd name="connsiteX0" fmla="*/ 1033511 w 1847579"/>
              <a:gd name="connsiteY0" fmla="*/ 1 h 933245"/>
              <a:gd name="connsiteX1" fmla="*/ 1773936 w 1847579"/>
              <a:gd name="connsiteY1" fmla="*/ 620455 h 933245"/>
              <a:gd name="connsiteX2" fmla="*/ 1829665 w 1847579"/>
              <a:gd name="connsiteY2" fmla="*/ 808139 h 933245"/>
              <a:gd name="connsiteX3" fmla="*/ 1847579 w 1847579"/>
              <a:gd name="connsiteY3" fmla="*/ 933245 h 933245"/>
              <a:gd name="connsiteX4" fmla="*/ 372202 w 1847579"/>
              <a:gd name="connsiteY4" fmla="*/ 933245 h 933245"/>
              <a:gd name="connsiteX5" fmla="*/ 10329 w 1847579"/>
              <a:gd name="connsiteY5" fmla="*/ 933245 h 933245"/>
              <a:gd name="connsiteX6" fmla="*/ 1359 w 1847579"/>
              <a:gd name="connsiteY6" fmla="*/ 870578 h 933245"/>
              <a:gd name="connsiteX7" fmla="*/ 620463 w 1847579"/>
              <a:gd name="connsiteY7" fmla="*/ 82491 h 933245"/>
              <a:gd name="connsiteX8" fmla="*/ 1033511 w 1847579"/>
              <a:gd name="connsiteY8" fmla="*/ 1 h 933245"/>
              <a:gd name="connsiteX0" fmla="*/ 372202 w 1847579"/>
              <a:gd name="connsiteY0" fmla="*/ 933245 h 1024685"/>
              <a:gd name="connsiteX1" fmla="*/ 10329 w 1847579"/>
              <a:gd name="connsiteY1" fmla="*/ 933245 h 1024685"/>
              <a:gd name="connsiteX2" fmla="*/ 1359 w 1847579"/>
              <a:gd name="connsiteY2" fmla="*/ 870578 h 1024685"/>
              <a:gd name="connsiteX3" fmla="*/ 620463 w 1847579"/>
              <a:gd name="connsiteY3" fmla="*/ 82491 h 1024685"/>
              <a:gd name="connsiteX4" fmla="*/ 1033511 w 1847579"/>
              <a:gd name="connsiteY4" fmla="*/ 1 h 1024685"/>
              <a:gd name="connsiteX5" fmla="*/ 1773936 w 1847579"/>
              <a:gd name="connsiteY5" fmla="*/ 620455 h 1024685"/>
              <a:gd name="connsiteX6" fmla="*/ 1829665 w 1847579"/>
              <a:gd name="connsiteY6" fmla="*/ 808139 h 1024685"/>
              <a:gd name="connsiteX7" fmla="*/ 1847579 w 1847579"/>
              <a:gd name="connsiteY7" fmla="*/ 933245 h 1024685"/>
              <a:gd name="connsiteX8" fmla="*/ 463642 w 1847579"/>
              <a:gd name="connsiteY8" fmla="*/ 1024685 h 1024685"/>
              <a:gd name="connsiteX0" fmla="*/ 372202 w 1847579"/>
              <a:gd name="connsiteY0" fmla="*/ 933245 h 933245"/>
              <a:gd name="connsiteX1" fmla="*/ 10329 w 1847579"/>
              <a:gd name="connsiteY1" fmla="*/ 933245 h 933245"/>
              <a:gd name="connsiteX2" fmla="*/ 1359 w 1847579"/>
              <a:gd name="connsiteY2" fmla="*/ 870578 h 933245"/>
              <a:gd name="connsiteX3" fmla="*/ 620463 w 1847579"/>
              <a:gd name="connsiteY3" fmla="*/ 82491 h 933245"/>
              <a:gd name="connsiteX4" fmla="*/ 1033511 w 1847579"/>
              <a:gd name="connsiteY4" fmla="*/ 1 h 933245"/>
              <a:gd name="connsiteX5" fmla="*/ 1773936 w 1847579"/>
              <a:gd name="connsiteY5" fmla="*/ 620455 h 933245"/>
              <a:gd name="connsiteX6" fmla="*/ 1829665 w 1847579"/>
              <a:gd name="connsiteY6" fmla="*/ 808139 h 933245"/>
              <a:gd name="connsiteX7" fmla="*/ 1847579 w 1847579"/>
              <a:gd name="connsiteY7" fmla="*/ 933245 h 933245"/>
              <a:gd name="connsiteX0" fmla="*/ 10329 w 1847579"/>
              <a:gd name="connsiteY0" fmla="*/ 933245 h 933245"/>
              <a:gd name="connsiteX1" fmla="*/ 1359 w 1847579"/>
              <a:gd name="connsiteY1" fmla="*/ 870578 h 933245"/>
              <a:gd name="connsiteX2" fmla="*/ 620463 w 1847579"/>
              <a:gd name="connsiteY2" fmla="*/ 82491 h 933245"/>
              <a:gd name="connsiteX3" fmla="*/ 1033511 w 1847579"/>
              <a:gd name="connsiteY3" fmla="*/ 1 h 933245"/>
              <a:gd name="connsiteX4" fmla="*/ 1773936 w 1847579"/>
              <a:gd name="connsiteY4" fmla="*/ 620455 h 933245"/>
              <a:gd name="connsiteX5" fmla="*/ 1829665 w 1847579"/>
              <a:gd name="connsiteY5" fmla="*/ 808139 h 933245"/>
              <a:gd name="connsiteX6" fmla="*/ 1847579 w 1847579"/>
              <a:gd name="connsiteY6" fmla="*/ 933245 h 93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579" h="933245">
                <a:moveTo>
                  <a:pt x="10329" y="933245"/>
                </a:moveTo>
                <a:lnTo>
                  <a:pt x="1359" y="870578"/>
                </a:lnTo>
                <a:cubicBezTo>
                  <a:pt x="-17565" y="526363"/>
                  <a:pt x="159845" y="250208"/>
                  <a:pt x="620463" y="82491"/>
                </a:cubicBezTo>
                <a:cubicBezTo>
                  <a:pt x="774002" y="26586"/>
                  <a:pt x="911184" y="164"/>
                  <a:pt x="1033511" y="1"/>
                </a:cubicBezTo>
                <a:cubicBezTo>
                  <a:pt x="1400492" y="-488"/>
                  <a:pt x="1633777" y="235353"/>
                  <a:pt x="1773936" y="620455"/>
                </a:cubicBezTo>
                <a:cubicBezTo>
                  <a:pt x="1797295" y="684582"/>
                  <a:pt x="1816006" y="747207"/>
                  <a:pt x="1829665" y="808139"/>
                </a:cubicBezTo>
                <a:lnTo>
                  <a:pt x="1847579" y="933245"/>
                </a:lnTo>
              </a:path>
            </a:pathLst>
          </a:custGeom>
          <a:noFill/>
          <a:ln w="25400" cap="flat">
            <a:solidFill>
              <a:schemeClr val="accent4"/>
            </a:solidFill>
            <a:prstDash val="solid"/>
            <a:miter/>
          </a:ln>
        </p:spPr>
        <p:txBody>
          <a:bodyPr rtlCol="0" anchor="ctr"/>
          <a:lstStyle/>
          <a:p>
            <a:endParaRPr lang="en-GB"/>
          </a:p>
        </p:txBody>
      </p:sp>
      <p:sp>
        <p:nvSpPr>
          <p:cNvPr id="24" name="TextBox 23">
            <a:extLst>
              <a:ext uri="{FF2B5EF4-FFF2-40B4-BE49-F238E27FC236}">
                <a16:creationId xmlns:a16="http://schemas.microsoft.com/office/drawing/2014/main" id="{95E7274E-5D8C-1A5D-A56E-629D0DD0DF93}"/>
              </a:ext>
            </a:extLst>
          </p:cNvPr>
          <p:cNvSpPr txBox="1"/>
          <p:nvPr/>
        </p:nvSpPr>
        <p:spPr>
          <a:xfrm>
            <a:off x="5876014" y="3275937"/>
            <a:ext cx="914400" cy="914400"/>
          </a:xfrm>
          <a:prstGeom prst="rect">
            <a:avLst/>
          </a:prstGeom>
          <a:noFill/>
        </p:spPr>
        <p:txBody>
          <a:bodyPr wrap="square" rtlCol="0">
            <a:spAutoFit/>
          </a:bodyPr>
          <a:lstStyle/>
          <a:p>
            <a:endParaRPr lang="en-GB" dirty="0"/>
          </a:p>
        </p:txBody>
      </p:sp>
      <p:sp>
        <p:nvSpPr>
          <p:cNvPr id="44" name="Freeform: Shape 43">
            <a:extLst>
              <a:ext uri="{FF2B5EF4-FFF2-40B4-BE49-F238E27FC236}">
                <a16:creationId xmlns:a16="http://schemas.microsoft.com/office/drawing/2014/main" id="{84C7591F-7D5A-A515-B2AB-1C3019D1D63A}"/>
              </a:ext>
            </a:extLst>
          </p:cNvPr>
          <p:cNvSpPr/>
          <p:nvPr/>
        </p:nvSpPr>
        <p:spPr>
          <a:xfrm>
            <a:off x="715454" y="4759620"/>
            <a:ext cx="4444814" cy="2098380"/>
          </a:xfrm>
          <a:custGeom>
            <a:avLst/>
            <a:gdLst>
              <a:gd name="connsiteX0" fmla="*/ 2494637 w 4444814"/>
              <a:gd name="connsiteY0" fmla="*/ 2 h 2098380"/>
              <a:gd name="connsiteX1" fmla="*/ 4283167 w 4444814"/>
              <a:gd name="connsiteY1" fmla="*/ 1498738 h 2098380"/>
              <a:gd name="connsiteX2" fmla="*/ 4417784 w 4444814"/>
              <a:gd name="connsiteY2" fmla="*/ 1952097 h 2098380"/>
              <a:gd name="connsiteX3" fmla="*/ 4444814 w 4444814"/>
              <a:gd name="connsiteY3" fmla="*/ 2098380 h 2098380"/>
              <a:gd name="connsiteX4" fmla="*/ 1394 w 4444814"/>
              <a:gd name="connsiteY4" fmla="*/ 2098380 h 2098380"/>
              <a:gd name="connsiteX5" fmla="*/ 0 w 4444814"/>
              <a:gd name="connsiteY5" fmla="*/ 1898535 h 2098380"/>
              <a:gd name="connsiteX6" fmla="*/ 1496900 w 4444814"/>
              <a:gd name="connsiteY6" fmla="*/ 199262 h 2098380"/>
              <a:gd name="connsiteX7" fmla="*/ 2494637 w 4444814"/>
              <a:gd name="connsiteY7" fmla="*/ 2 h 209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4814" h="2098380">
                <a:moveTo>
                  <a:pt x="2494637" y="2"/>
                </a:moveTo>
                <a:cubicBezTo>
                  <a:pt x="3381096" y="-1180"/>
                  <a:pt x="3944608" y="568506"/>
                  <a:pt x="4283167" y="1498738"/>
                </a:cubicBezTo>
                <a:cubicBezTo>
                  <a:pt x="4339594" y="1653640"/>
                  <a:pt x="4384790" y="1804912"/>
                  <a:pt x="4417784" y="1952097"/>
                </a:cubicBezTo>
                <a:lnTo>
                  <a:pt x="4444814" y="2098380"/>
                </a:lnTo>
                <a:lnTo>
                  <a:pt x="1394" y="2098380"/>
                </a:lnTo>
                <a:lnTo>
                  <a:pt x="0" y="1898535"/>
                </a:lnTo>
                <a:cubicBezTo>
                  <a:pt x="31890" y="1162095"/>
                  <a:pt x="476977" y="570629"/>
                  <a:pt x="1496900" y="199262"/>
                </a:cubicBezTo>
                <a:cubicBezTo>
                  <a:pt x="1867781" y="64219"/>
                  <a:pt x="2199151" y="396"/>
                  <a:pt x="2494637" y="2"/>
                </a:cubicBezTo>
                <a:close/>
              </a:path>
            </a:pathLst>
          </a:custGeom>
          <a:blipFill>
            <a:blip r:embed="rId7" cstate="email">
              <a:extLst>
                <a:ext uri="{28A0092B-C50C-407E-A947-70E740481C1C}">
                  <a14:useLocalDpi xmlns:a14="http://schemas.microsoft.com/office/drawing/2010/main"/>
                </a:ext>
              </a:extLst>
            </a:blip>
            <a:srcRect/>
            <a:stretch>
              <a:fillRect/>
            </a:stretch>
          </a:blipFill>
          <a:ln w="3810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0CD3FFD8-A981-CD63-EACC-EA4342043632}"/>
              </a:ext>
            </a:extLst>
          </p:cNvPr>
          <p:cNvSpPr/>
          <p:nvPr/>
        </p:nvSpPr>
        <p:spPr>
          <a:xfrm>
            <a:off x="616887" y="4711589"/>
            <a:ext cx="4455545" cy="2146411"/>
          </a:xfrm>
          <a:custGeom>
            <a:avLst/>
            <a:gdLst>
              <a:gd name="connsiteX0" fmla="*/ 2496493 w 4455545"/>
              <a:gd name="connsiteY0" fmla="*/ 2 h 2146411"/>
              <a:gd name="connsiteX1" fmla="*/ 4285023 w 4455545"/>
              <a:gd name="connsiteY1" fmla="*/ 1498738 h 2146411"/>
              <a:gd name="connsiteX2" fmla="*/ 4419640 w 4455545"/>
              <a:gd name="connsiteY2" fmla="*/ 1952097 h 2146411"/>
              <a:gd name="connsiteX3" fmla="*/ 4455545 w 4455545"/>
              <a:gd name="connsiteY3" fmla="*/ 2146411 h 2146411"/>
              <a:gd name="connsiteX4" fmla="*/ 7644 w 4455545"/>
              <a:gd name="connsiteY4" fmla="*/ 2146411 h 2146411"/>
              <a:gd name="connsiteX5" fmla="*/ 3282 w 4455545"/>
              <a:gd name="connsiteY5" fmla="*/ 2102920 h 2146411"/>
              <a:gd name="connsiteX6" fmla="*/ 1498756 w 4455545"/>
              <a:gd name="connsiteY6" fmla="*/ 199262 h 2146411"/>
              <a:gd name="connsiteX7" fmla="*/ 2496493 w 4455545"/>
              <a:gd name="connsiteY7" fmla="*/ 2 h 2146411"/>
              <a:gd name="connsiteX0" fmla="*/ 2496493 w 4455545"/>
              <a:gd name="connsiteY0" fmla="*/ 2 h 2146411"/>
              <a:gd name="connsiteX1" fmla="*/ 4285023 w 4455545"/>
              <a:gd name="connsiteY1" fmla="*/ 1498738 h 2146411"/>
              <a:gd name="connsiteX2" fmla="*/ 4419640 w 4455545"/>
              <a:gd name="connsiteY2" fmla="*/ 1952097 h 2146411"/>
              <a:gd name="connsiteX3" fmla="*/ 4455545 w 4455545"/>
              <a:gd name="connsiteY3" fmla="*/ 2146411 h 2146411"/>
              <a:gd name="connsiteX4" fmla="*/ 903569 w 4455545"/>
              <a:gd name="connsiteY4" fmla="*/ 2135778 h 2146411"/>
              <a:gd name="connsiteX5" fmla="*/ 7644 w 4455545"/>
              <a:gd name="connsiteY5" fmla="*/ 2146411 h 2146411"/>
              <a:gd name="connsiteX6" fmla="*/ 3282 w 4455545"/>
              <a:gd name="connsiteY6" fmla="*/ 2102920 h 2146411"/>
              <a:gd name="connsiteX7" fmla="*/ 1498756 w 4455545"/>
              <a:gd name="connsiteY7" fmla="*/ 199262 h 2146411"/>
              <a:gd name="connsiteX8" fmla="*/ 2496493 w 4455545"/>
              <a:gd name="connsiteY8" fmla="*/ 2 h 2146411"/>
              <a:gd name="connsiteX0" fmla="*/ 903569 w 4455545"/>
              <a:gd name="connsiteY0" fmla="*/ 2135778 h 2227218"/>
              <a:gd name="connsiteX1" fmla="*/ 7644 w 4455545"/>
              <a:gd name="connsiteY1" fmla="*/ 2146411 h 2227218"/>
              <a:gd name="connsiteX2" fmla="*/ 3282 w 4455545"/>
              <a:gd name="connsiteY2" fmla="*/ 2102920 h 2227218"/>
              <a:gd name="connsiteX3" fmla="*/ 1498756 w 4455545"/>
              <a:gd name="connsiteY3" fmla="*/ 199262 h 2227218"/>
              <a:gd name="connsiteX4" fmla="*/ 2496493 w 4455545"/>
              <a:gd name="connsiteY4" fmla="*/ 2 h 2227218"/>
              <a:gd name="connsiteX5" fmla="*/ 4285023 w 4455545"/>
              <a:gd name="connsiteY5" fmla="*/ 1498738 h 2227218"/>
              <a:gd name="connsiteX6" fmla="*/ 4419640 w 4455545"/>
              <a:gd name="connsiteY6" fmla="*/ 1952097 h 2227218"/>
              <a:gd name="connsiteX7" fmla="*/ 4455545 w 4455545"/>
              <a:gd name="connsiteY7" fmla="*/ 2146411 h 2227218"/>
              <a:gd name="connsiteX8" fmla="*/ 995009 w 4455545"/>
              <a:gd name="connsiteY8" fmla="*/ 2227218 h 2227218"/>
              <a:gd name="connsiteX0" fmla="*/ 903569 w 4455545"/>
              <a:gd name="connsiteY0" fmla="*/ 2135778 h 2146411"/>
              <a:gd name="connsiteX1" fmla="*/ 7644 w 4455545"/>
              <a:gd name="connsiteY1" fmla="*/ 2146411 h 2146411"/>
              <a:gd name="connsiteX2" fmla="*/ 3282 w 4455545"/>
              <a:gd name="connsiteY2" fmla="*/ 2102920 h 2146411"/>
              <a:gd name="connsiteX3" fmla="*/ 1498756 w 4455545"/>
              <a:gd name="connsiteY3" fmla="*/ 199262 h 2146411"/>
              <a:gd name="connsiteX4" fmla="*/ 2496493 w 4455545"/>
              <a:gd name="connsiteY4" fmla="*/ 2 h 2146411"/>
              <a:gd name="connsiteX5" fmla="*/ 4285023 w 4455545"/>
              <a:gd name="connsiteY5" fmla="*/ 1498738 h 2146411"/>
              <a:gd name="connsiteX6" fmla="*/ 4419640 w 4455545"/>
              <a:gd name="connsiteY6" fmla="*/ 1952097 h 2146411"/>
              <a:gd name="connsiteX7" fmla="*/ 4455545 w 4455545"/>
              <a:gd name="connsiteY7" fmla="*/ 2146411 h 2146411"/>
              <a:gd name="connsiteX0" fmla="*/ 7644 w 4455545"/>
              <a:gd name="connsiteY0" fmla="*/ 2146411 h 2146411"/>
              <a:gd name="connsiteX1" fmla="*/ 3282 w 4455545"/>
              <a:gd name="connsiteY1" fmla="*/ 2102920 h 2146411"/>
              <a:gd name="connsiteX2" fmla="*/ 1498756 w 4455545"/>
              <a:gd name="connsiteY2" fmla="*/ 199262 h 2146411"/>
              <a:gd name="connsiteX3" fmla="*/ 2496493 w 4455545"/>
              <a:gd name="connsiteY3" fmla="*/ 2 h 2146411"/>
              <a:gd name="connsiteX4" fmla="*/ 4285023 w 4455545"/>
              <a:gd name="connsiteY4" fmla="*/ 1498738 h 2146411"/>
              <a:gd name="connsiteX5" fmla="*/ 4419640 w 4455545"/>
              <a:gd name="connsiteY5" fmla="*/ 1952097 h 2146411"/>
              <a:gd name="connsiteX6" fmla="*/ 4455545 w 4455545"/>
              <a:gd name="connsiteY6" fmla="*/ 2146411 h 214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545" h="2146411">
                <a:moveTo>
                  <a:pt x="7644" y="2146411"/>
                </a:moveTo>
                <a:lnTo>
                  <a:pt x="3282" y="2102920"/>
                </a:lnTo>
                <a:cubicBezTo>
                  <a:pt x="-42428" y="1271453"/>
                  <a:pt x="386113" y="604389"/>
                  <a:pt x="1498756" y="199262"/>
                </a:cubicBezTo>
                <a:cubicBezTo>
                  <a:pt x="1869637" y="64219"/>
                  <a:pt x="2201006" y="396"/>
                  <a:pt x="2496493" y="2"/>
                </a:cubicBezTo>
                <a:cubicBezTo>
                  <a:pt x="3382951" y="-1180"/>
                  <a:pt x="3946464" y="568506"/>
                  <a:pt x="4285023" y="1498738"/>
                </a:cubicBezTo>
                <a:cubicBezTo>
                  <a:pt x="4341450" y="1653640"/>
                  <a:pt x="4386646" y="1804912"/>
                  <a:pt x="4419640" y="1952097"/>
                </a:cubicBezTo>
                <a:lnTo>
                  <a:pt x="4455545" y="2146411"/>
                </a:lnTo>
              </a:path>
            </a:pathLst>
          </a:custGeom>
          <a:noFill/>
          <a:ln w="25400" cap="flat">
            <a:solidFill>
              <a:schemeClr val="accent2"/>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D6643FD0-58A7-3C66-1C74-AE6EFC414B99}"/>
              </a:ext>
            </a:extLst>
          </p:cNvPr>
          <p:cNvSpPr>
            <a:spLocks noGrp="1" noRot="1" noMove="1" noResize="1" noEditPoints="1" noAdjustHandles="1" noChangeArrowheads="1" noChangeShapeType="1"/>
          </p:cNvSpPr>
          <p:nvPr/>
        </p:nvSpPr>
        <p:spPr>
          <a:xfrm>
            <a:off x="-2676" y="4458339"/>
            <a:ext cx="306196" cy="1744633"/>
          </a:xfrm>
          <a:custGeom>
            <a:avLst/>
            <a:gdLst>
              <a:gd name="connsiteX0" fmla="*/ 0 w 306196"/>
              <a:gd name="connsiteY0" fmla="*/ 0 h 1744633"/>
              <a:gd name="connsiteX1" fmla="*/ 65712 w 306196"/>
              <a:gd name="connsiteY1" fmla="*/ 116004 h 1744633"/>
              <a:gd name="connsiteX2" fmla="*/ 182598 w 306196"/>
              <a:gd name="connsiteY2" fmla="*/ 385212 h 1744633"/>
              <a:gd name="connsiteX3" fmla="*/ 27700 w 306196"/>
              <a:gd name="connsiteY3" fmla="*/ 1718744 h 1744633"/>
              <a:gd name="connsiteX4" fmla="*/ 0 w 306196"/>
              <a:gd name="connsiteY4" fmla="*/ 1744633 h 1744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96" h="1744633">
                <a:moveTo>
                  <a:pt x="0" y="0"/>
                </a:moveTo>
                <a:lnTo>
                  <a:pt x="65712" y="116004"/>
                </a:lnTo>
                <a:cubicBezTo>
                  <a:pt x="108737" y="199127"/>
                  <a:pt x="147605" y="289064"/>
                  <a:pt x="182598" y="385212"/>
                </a:cubicBezTo>
                <a:cubicBezTo>
                  <a:pt x="375061" y="913561"/>
                  <a:pt x="356843" y="1373822"/>
                  <a:pt x="27700" y="1718744"/>
                </a:cubicBezTo>
                <a:lnTo>
                  <a:pt x="0" y="1744633"/>
                </a:lnTo>
                <a:close/>
              </a:path>
            </a:pathLst>
          </a:custGeom>
          <a:solidFill>
            <a:schemeClr val="accent1"/>
          </a:solidFill>
          <a:ln w="3810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A1953B35-7B96-5985-739E-390ADAB67703}"/>
              </a:ext>
            </a:extLst>
          </p:cNvPr>
          <p:cNvSpPr>
            <a:spLocks noGrp="1" noRot="1" noMove="1" noResize="1" noEditPoints="1" noAdjustHandles="1" noChangeArrowheads="1" noChangeShapeType="1"/>
          </p:cNvSpPr>
          <p:nvPr/>
        </p:nvSpPr>
        <p:spPr>
          <a:xfrm>
            <a:off x="-2676" y="4591748"/>
            <a:ext cx="209484" cy="1455888"/>
          </a:xfrm>
          <a:custGeom>
            <a:avLst/>
            <a:gdLst>
              <a:gd name="connsiteX0" fmla="*/ 0 w 209484"/>
              <a:gd name="connsiteY0" fmla="*/ 0 h 1455888"/>
              <a:gd name="connsiteX1" fmla="*/ 30455 w 209484"/>
              <a:gd name="connsiteY1" fmla="*/ 64284 h 1455888"/>
              <a:gd name="connsiteX2" fmla="*/ 85886 w 209484"/>
              <a:gd name="connsiteY2" fmla="*/ 203772 h 1455888"/>
              <a:gd name="connsiteX3" fmla="*/ 13120 w 209484"/>
              <a:gd name="connsiteY3" fmla="*/ 1440410 h 1455888"/>
              <a:gd name="connsiteX4" fmla="*/ 0 w 209484"/>
              <a:gd name="connsiteY4" fmla="*/ 1455888 h 1455888"/>
              <a:gd name="connsiteX0" fmla="*/ 0 w 209484"/>
              <a:gd name="connsiteY0" fmla="*/ 0 h 1455888"/>
              <a:gd name="connsiteX1" fmla="*/ 30455 w 209484"/>
              <a:gd name="connsiteY1" fmla="*/ 64284 h 1455888"/>
              <a:gd name="connsiteX2" fmla="*/ 85886 w 209484"/>
              <a:gd name="connsiteY2" fmla="*/ 203772 h 1455888"/>
              <a:gd name="connsiteX3" fmla="*/ 13120 w 209484"/>
              <a:gd name="connsiteY3" fmla="*/ 1440410 h 1455888"/>
              <a:gd name="connsiteX4" fmla="*/ 0 w 209484"/>
              <a:gd name="connsiteY4" fmla="*/ 1455888 h 1455888"/>
              <a:gd name="connsiteX5" fmla="*/ 2676 w 209484"/>
              <a:gd name="connsiteY5" fmla="*/ 450152 h 1455888"/>
              <a:gd name="connsiteX6" fmla="*/ 0 w 209484"/>
              <a:gd name="connsiteY6" fmla="*/ 0 h 1455888"/>
              <a:gd name="connsiteX0" fmla="*/ 2676 w 209484"/>
              <a:gd name="connsiteY0" fmla="*/ 450152 h 1455888"/>
              <a:gd name="connsiteX1" fmla="*/ 0 w 209484"/>
              <a:gd name="connsiteY1" fmla="*/ 0 h 1455888"/>
              <a:gd name="connsiteX2" fmla="*/ 30455 w 209484"/>
              <a:gd name="connsiteY2" fmla="*/ 64284 h 1455888"/>
              <a:gd name="connsiteX3" fmla="*/ 85886 w 209484"/>
              <a:gd name="connsiteY3" fmla="*/ 203772 h 1455888"/>
              <a:gd name="connsiteX4" fmla="*/ 13120 w 209484"/>
              <a:gd name="connsiteY4" fmla="*/ 1440410 h 1455888"/>
              <a:gd name="connsiteX5" fmla="*/ 0 w 209484"/>
              <a:gd name="connsiteY5" fmla="*/ 1455888 h 1455888"/>
              <a:gd name="connsiteX6" fmla="*/ 94116 w 209484"/>
              <a:gd name="connsiteY6" fmla="*/ 541592 h 1455888"/>
              <a:gd name="connsiteX0" fmla="*/ 0 w 209484"/>
              <a:gd name="connsiteY0" fmla="*/ 0 h 1455888"/>
              <a:gd name="connsiteX1" fmla="*/ 30455 w 209484"/>
              <a:gd name="connsiteY1" fmla="*/ 64284 h 1455888"/>
              <a:gd name="connsiteX2" fmla="*/ 85886 w 209484"/>
              <a:gd name="connsiteY2" fmla="*/ 203772 h 1455888"/>
              <a:gd name="connsiteX3" fmla="*/ 13120 w 209484"/>
              <a:gd name="connsiteY3" fmla="*/ 1440410 h 1455888"/>
              <a:gd name="connsiteX4" fmla="*/ 0 w 209484"/>
              <a:gd name="connsiteY4" fmla="*/ 1455888 h 1455888"/>
              <a:gd name="connsiteX5" fmla="*/ 94116 w 209484"/>
              <a:gd name="connsiteY5" fmla="*/ 541592 h 1455888"/>
              <a:gd name="connsiteX0" fmla="*/ 0 w 209484"/>
              <a:gd name="connsiteY0" fmla="*/ 0 h 1455888"/>
              <a:gd name="connsiteX1" fmla="*/ 30455 w 209484"/>
              <a:gd name="connsiteY1" fmla="*/ 64284 h 1455888"/>
              <a:gd name="connsiteX2" fmla="*/ 85886 w 209484"/>
              <a:gd name="connsiteY2" fmla="*/ 203772 h 1455888"/>
              <a:gd name="connsiteX3" fmla="*/ 13120 w 209484"/>
              <a:gd name="connsiteY3" fmla="*/ 1440410 h 1455888"/>
              <a:gd name="connsiteX4" fmla="*/ 0 w 209484"/>
              <a:gd name="connsiteY4" fmla="*/ 1455888 h 1455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84" h="1455888">
                <a:moveTo>
                  <a:pt x="0" y="0"/>
                </a:moveTo>
                <a:lnTo>
                  <a:pt x="30455" y="64284"/>
                </a:lnTo>
                <a:cubicBezTo>
                  <a:pt x="49924" y="109177"/>
                  <a:pt x="68390" y="155698"/>
                  <a:pt x="85886" y="203772"/>
                </a:cubicBezTo>
                <a:cubicBezTo>
                  <a:pt x="260853" y="684089"/>
                  <a:pt x="261702" y="1108135"/>
                  <a:pt x="13120" y="1440410"/>
                </a:cubicBezTo>
                <a:lnTo>
                  <a:pt x="0" y="1455888"/>
                </a:lnTo>
              </a:path>
            </a:pathLst>
          </a:custGeom>
          <a:noFill/>
          <a:ln w="25400" cap="flat">
            <a:solidFill>
              <a:schemeClr val="accent4"/>
            </a:solidFill>
            <a:prstDash val="solid"/>
            <a:miter/>
          </a:ln>
        </p:spPr>
        <p:txBody>
          <a:bodyPr rtlCol="0" anchor="ctr"/>
          <a:lstStyle/>
          <a:p>
            <a:endParaRPr lang="en-GB"/>
          </a:p>
        </p:txBody>
      </p:sp>
      <p:sp>
        <p:nvSpPr>
          <p:cNvPr id="2" name="Title 1">
            <a:extLst>
              <a:ext uri="{FF2B5EF4-FFF2-40B4-BE49-F238E27FC236}">
                <a16:creationId xmlns:a16="http://schemas.microsoft.com/office/drawing/2014/main" id="{46AD61E6-578C-9AA3-6705-D47540B740B0}"/>
              </a:ext>
            </a:extLst>
          </p:cNvPr>
          <p:cNvSpPr txBox="1">
            <a:spLocks/>
          </p:cNvSpPr>
          <p:nvPr/>
        </p:nvSpPr>
        <p:spPr>
          <a:xfrm rot="21122028">
            <a:off x="4489297" y="2355060"/>
            <a:ext cx="4749940" cy="47235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algn="ctr"/>
            <a:r>
              <a:rPr lang="en-GB" b="1" dirty="0">
                <a:solidFill>
                  <a:schemeClr val="bg1"/>
                </a:solidFill>
                <a:latin typeface="+mn-lt"/>
                <a:ea typeface="ADLaM Display" panose="020F0502020204030204" pitchFamily="2" charset="0"/>
                <a:cs typeface="ADLaM Display" panose="020F0502020204030204" pitchFamily="2" charset="0"/>
              </a:rPr>
              <a:t>Questions &amp; Discussion</a:t>
            </a:r>
          </a:p>
        </p:txBody>
      </p:sp>
    </p:spTree>
    <p:extLst>
      <p:ext uri="{BB962C8B-B14F-4D97-AF65-F5344CB8AC3E}">
        <p14:creationId xmlns:p14="http://schemas.microsoft.com/office/powerpoint/2010/main" val="1547100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C38DD-5C7C-1F7C-C56E-250A092C4954}"/>
              </a:ext>
            </a:extLst>
          </p:cNvPr>
          <p:cNvSpPr>
            <a:spLocks noGrp="1"/>
          </p:cNvSpPr>
          <p:nvPr>
            <p:ph type="title"/>
          </p:nvPr>
        </p:nvSpPr>
        <p:spPr>
          <a:xfrm>
            <a:off x="614627" y="504971"/>
            <a:ext cx="9119333" cy="610272"/>
          </a:xfrm>
        </p:spPr>
        <p:txBody>
          <a:bodyPr/>
          <a:lstStyle/>
          <a:p>
            <a:r>
              <a:rPr lang="en-GB" b="1" dirty="0"/>
              <a:t>What is a Consortium Co-operative?</a:t>
            </a:r>
          </a:p>
        </p:txBody>
      </p:sp>
      <p:pic>
        <p:nvPicPr>
          <p:cNvPr id="2" name="Online Media 1" title="Consortium Co-operatives">
            <a:hlinkClick r:id="" action="ppaction://media"/>
            <a:extLst>
              <a:ext uri="{FF2B5EF4-FFF2-40B4-BE49-F238E27FC236}">
                <a16:creationId xmlns:a16="http://schemas.microsoft.com/office/drawing/2014/main" id="{1672A248-0735-DA32-8060-B4E45493C8B1}"/>
              </a:ext>
            </a:extLst>
          </p:cNvPr>
          <p:cNvPicPr>
            <a:picLocks noRot="1" noChangeAspect="1"/>
          </p:cNvPicPr>
          <p:nvPr>
            <a:videoFile r:link="rId1"/>
          </p:nvPr>
        </p:nvPicPr>
        <p:blipFill>
          <a:blip r:embed="rId4"/>
          <a:stretch>
            <a:fillRect/>
          </a:stretch>
        </p:blipFill>
        <p:spPr>
          <a:xfrm>
            <a:off x="1835727" y="1373331"/>
            <a:ext cx="8520545" cy="4814108"/>
          </a:xfrm>
          <a:prstGeom prst="rect">
            <a:avLst/>
          </a:prstGeom>
        </p:spPr>
      </p:pic>
    </p:spTree>
    <p:extLst>
      <p:ext uri="{BB962C8B-B14F-4D97-AF65-F5344CB8AC3E}">
        <p14:creationId xmlns:p14="http://schemas.microsoft.com/office/powerpoint/2010/main" val="1552987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6774">
        <p159:morph option="byObject"/>
      </p:transition>
    </mc:Choice>
    <mc:Fallback xmlns="">
      <p:transition spd="slow" advTm="567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6724F210-AE10-1747-1558-1F1AD4500A28}"/>
              </a:ext>
            </a:extLst>
          </p:cNvPr>
          <p:cNvSpPr/>
          <p:nvPr/>
        </p:nvSpPr>
        <p:spPr>
          <a:xfrm>
            <a:off x="202487" y="4447686"/>
            <a:ext cx="2855492" cy="1430352"/>
          </a:xfrm>
          <a:prstGeom prst="roundRect">
            <a:avLst/>
          </a:prstGeom>
          <a:solidFill>
            <a:srgbClr val="0068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47E65F09-AEA1-D21E-35E7-A9A0E0FCABE3}"/>
              </a:ext>
            </a:extLst>
          </p:cNvPr>
          <p:cNvSpPr/>
          <p:nvPr/>
        </p:nvSpPr>
        <p:spPr>
          <a:xfrm>
            <a:off x="3197095" y="4447686"/>
            <a:ext cx="2855492" cy="1430352"/>
          </a:xfrm>
          <a:prstGeom prst="roundRect">
            <a:avLst/>
          </a:prstGeom>
          <a:solidFill>
            <a:srgbClr val="57AC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with low confidence">
            <a:extLst>
              <a:ext uri="{FF2B5EF4-FFF2-40B4-BE49-F238E27FC236}">
                <a16:creationId xmlns:a16="http://schemas.microsoft.com/office/drawing/2014/main" id="{E5A5DFB5-557E-40E4-97D7-951D5681823B}"/>
              </a:ext>
            </a:extLst>
          </p:cNvPr>
          <p:cNvPicPr>
            <a:picLocks noChangeAspect="1"/>
          </p:cNvPicPr>
          <p:nvPr/>
        </p:nvPicPr>
        <p:blipFill>
          <a:blip r:embed="rId3"/>
          <a:stretch>
            <a:fillRect/>
          </a:stretch>
        </p:blipFill>
        <p:spPr>
          <a:xfrm>
            <a:off x="633119" y="1587608"/>
            <a:ext cx="4136198" cy="2250496"/>
          </a:xfrm>
          <a:prstGeom prst="rect">
            <a:avLst/>
          </a:prstGeom>
        </p:spPr>
      </p:pic>
      <p:sp>
        <p:nvSpPr>
          <p:cNvPr id="9" name="Subtitle 2">
            <a:extLst>
              <a:ext uri="{FF2B5EF4-FFF2-40B4-BE49-F238E27FC236}">
                <a16:creationId xmlns:a16="http://schemas.microsoft.com/office/drawing/2014/main" id="{1807AA79-82AB-9643-AD4C-18A46A8B4E1F}"/>
              </a:ext>
            </a:extLst>
          </p:cNvPr>
          <p:cNvSpPr txBox="1">
            <a:spLocks/>
          </p:cNvSpPr>
          <p:nvPr/>
        </p:nvSpPr>
        <p:spPr>
          <a:xfrm>
            <a:off x="5126077" y="1245028"/>
            <a:ext cx="6474557" cy="2935656"/>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2800" dirty="0">
                <a:solidFill>
                  <a:srgbClr val="333333"/>
                </a:solidFill>
                <a:cs typeface="Arial" panose="020B0604020202020204" pitchFamily="34" charset="0"/>
              </a:rPr>
              <a:t>Co-operative Development Scotland is a specialist unit within Scottish Enterprise, covering Highlands and Islands and South of Scotland.</a:t>
            </a:r>
          </a:p>
          <a:p>
            <a:pPr algn="l">
              <a:lnSpc>
                <a:spcPct val="120000"/>
              </a:lnSpc>
            </a:pPr>
            <a:r>
              <a:rPr lang="en-GB" sz="2800" dirty="0">
                <a:solidFill>
                  <a:srgbClr val="333333"/>
                </a:solidFill>
                <a:cs typeface="Arial" panose="020B0604020202020204" pitchFamily="34" charset="0"/>
              </a:rPr>
              <a:t>Provides expert advice on:</a:t>
            </a:r>
          </a:p>
          <a:p>
            <a:pPr marL="342900" indent="-342900" algn="l">
              <a:lnSpc>
                <a:spcPct val="120000"/>
              </a:lnSpc>
              <a:buFont typeface="Arial" panose="020B0604020202020204" pitchFamily="34" charset="0"/>
              <a:buChar char="•"/>
            </a:pPr>
            <a:r>
              <a:rPr lang="en-GB" sz="2800" dirty="0">
                <a:solidFill>
                  <a:srgbClr val="333333"/>
                </a:solidFill>
                <a:cs typeface="Arial" panose="020B0604020202020204" pitchFamily="34" charset="0"/>
              </a:rPr>
              <a:t>Co-operatives</a:t>
            </a:r>
          </a:p>
          <a:p>
            <a:pPr marL="342900" indent="-342900" algn="l">
              <a:lnSpc>
                <a:spcPct val="120000"/>
              </a:lnSpc>
              <a:buFont typeface="Arial" panose="020B0604020202020204" pitchFamily="34" charset="0"/>
              <a:buChar char="•"/>
            </a:pPr>
            <a:r>
              <a:rPr lang="en-GB" sz="2800" dirty="0">
                <a:solidFill>
                  <a:srgbClr val="333333"/>
                </a:solidFill>
                <a:cs typeface="Arial" panose="020B0604020202020204" pitchFamily="34" charset="0"/>
              </a:rPr>
              <a:t>Employee Ownership</a:t>
            </a:r>
          </a:p>
          <a:p>
            <a:pPr algn="l">
              <a:lnSpc>
                <a:spcPct val="120000"/>
              </a:lnSpc>
            </a:pPr>
            <a:endParaRPr lang="en-US" dirty="0">
              <a:solidFill>
                <a:srgbClr val="333333"/>
              </a:solidFill>
              <a:latin typeface="Arial" panose="020B0604020202020204" pitchFamily="34" charset="0"/>
              <a:cs typeface="Arial" panose="020B0604020202020204" pitchFamily="34" charset="0"/>
            </a:endParaRPr>
          </a:p>
          <a:p>
            <a:pPr marL="571500" indent="-571500" algn="l">
              <a:lnSpc>
                <a:spcPct val="120000"/>
              </a:lnSpc>
              <a:buFont typeface="Arial" panose="020B0604020202020204" pitchFamily="34" charset="0"/>
              <a:buChar char="•"/>
            </a:pPr>
            <a:endParaRPr lang="en-GB" sz="8000" dirty="0">
              <a:solidFill>
                <a:srgbClr val="333333"/>
              </a:solidFill>
              <a:latin typeface="Arial" panose="020B0604020202020204" pitchFamily="34" charset="0"/>
              <a:cs typeface="Arial" panose="020B0604020202020204" pitchFamily="34" charset="0"/>
            </a:endParaRPr>
          </a:p>
          <a:p>
            <a:pPr algn="l"/>
            <a:endParaRPr lang="en-US" sz="2000" dirty="0">
              <a:solidFill>
                <a:srgbClr val="36434D"/>
              </a:solidFill>
              <a:latin typeface="Arial" panose="020B0604020202020204" pitchFamily="34" charset="0"/>
              <a:cs typeface="Arial" panose="020B0604020202020204" pitchFamily="34" charset="0"/>
            </a:endParaRPr>
          </a:p>
          <a:p>
            <a:pPr algn="l"/>
            <a:endParaRPr lang="en-US" sz="2000" dirty="0">
              <a:solidFill>
                <a:srgbClr val="36434D"/>
              </a:solidFill>
              <a:latin typeface="Arial" panose="020B0604020202020204" pitchFamily="34" charset="0"/>
              <a:cs typeface="Arial" panose="020B0604020202020204" pitchFamily="34" charset="0"/>
            </a:endParaRPr>
          </a:p>
          <a:p>
            <a:pPr algn="l"/>
            <a:endParaRPr lang="en-US" sz="2000" dirty="0">
              <a:solidFill>
                <a:srgbClr val="36434D"/>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2CD5A324-DD80-060F-E40E-7CE082C45FB9}"/>
              </a:ext>
            </a:extLst>
          </p:cNvPr>
          <p:cNvSpPr/>
          <p:nvPr/>
        </p:nvSpPr>
        <p:spPr>
          <a:xfrm>
            <a:off x="6199719" y="4447686"/>
            <a:ext cx="2855492" cy="1430352"/>
          </a:xfrm>
          <a:prstGeom prst="roundRect">
            <a:avLst/>
          </a:prstGeom>
          <a:solidFill>
            <a:srgbClr val="0068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84729DBB-721F-B458-6B5A-686338652291}"/>
              </a:ext>
            </a:extLst>
          </p:cNvPr>
          <p:cNvSpPr/>
          <p:nvPr/>
        </p:nvSpPr>
        <p:spPr>
          <a:xfrm>
            <a:off x="9202343" y="4447686"/>
            <a:ext cx="2802358" cy="1430352"/>
          </a:xfrm>
          <a:prstGeom prst="roundRect">
            <a:avLst/>
          </a:prstGeom>
          <a:solidFill>
            <a:srgbClr val="57AC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ubtitle 2">
            <a:extLst>
              <a:ext uri="{FF2B5EF4-FFF2-40B4-BE49-F238E27FC236}">
                <a16:creationId xmlns:a16="http://schemas.microsoft.com/office/drawing/2014/main" id="{33ECC32F-0222-4493-8618-FB70DED45C7C}"/>
              </a:ext>
            </a:extLst>
          </p:cNvPr>
          <p:cNvSpPr txBox="1">
            <a:spLocks/>
          </p:cNvSpPr>
          <p:nvPr/>
        </p:nvSpPr>
        <p:spPr>
          <a:xfrm>
            <a:off x="633119" y="4743572"/>
            <a:ext cx="1994227" cy="8385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b="1">
                <a:solidFill>
                  <a:schemeClr val="bg1"/>
                </a:solidFill>
                <a:latin typeface="Arial" panose="020B0604020202020204" pitchFamily="34" charset="0"/>
                <a:cs typeface="Arial" panose="020B0604020202020204" pitchFamily="34" charset="0"/>
              </a:rPr>
              <a:t>Practical </a:t>
            </a:r>
          </a:p>
          <a:p>
            <a:pPr>
              <a:lnSpc>
                <a:spcPct val="100000"/>
              </a:lnSpc>
              <a:spcBef>
                <a:spcPts val="0"/>
              </a:spcBef>
            </a:pPr>
            <a:r>
              <a:rPr lang="en-US" b="1">
                <a:solidFill>
                  <a:schemeClr val="bg1"/>
                </a:solidFill>
                <a:latin typeface="Arial" panose="020B0604020202020204" pitchFamily="34" charset="0"/>
                <a:cs typeface="Arial" panose="020B0604020202020204" pitchFamily="34" charset="0"/>
              </a:rPr>
              <a:t>Support</a:t>
            </a:r>
          </a:p>
          <a:p>
            <a:pPr marL="571500" indent="-571500">
              <a:lnSpc>
                <a:spcPct val="120000"/>
              </a:lnSpc>
              <a:buFont typeface="Arial" panose="020B0604020202020204" pitchFamily="34" charset="0"/>
              <a:buChar char="•"/>
            </a:pPr>
            <a:endParaRPr lang="en-GB" sz="8000">
              <a:solidFill>
                <a:srgbClr val="333333"/>
              </a:solidFill>
              <a:latin typeface="Arial" panose="020B0604020202020204" pitchFamily="34" charset="0"/>
              <a:cs typeface="Arial" panose="020B0604020202020204" pitchFamily="34" charset="0"/>
            </a:endParaRPr>
          </a:p>
          <a:p>
            <a:endParaRPr lang="en-US" sz="2000">
              <a:solidFill>
                <a:srgbClr val="36434D"/>
              </a:solidFill>
              <a:latin typeface="Arial" panose="020B0604020202020204" pitchFamily="34" charset="0"/>
              <a:cs typeface="Arial" panose="020B0604020202020204" pitchFamily="34" charset="0"/>
            </a:endParaRPr>
          </a:p>
          <a:p>
            <a:endParaRPr lang="en-US" sz="2000">
              <a:solidFill>
                <a:srgbClr val="36434D"/>
              </a:solidFill>
              <a:latin typeface="Arial" panose="020B0604020202020204" pitchFamily="34" charset="0"/>
              <a:cs typeface="Arial" panose="020B0604020202020204" pitchFamily="34" charset="0"/>
            </a:endParaRPr>
          </a:p>
          <a:p>
            <a:endParaRPr lang="en-US" sz="2000">
              <a:solidFill>
                <a:srgbClr val="36434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F898FD6C-232B-007E-8823-B2CCCA99713F}"/>
              </a:ext>
            </a:extLst>
          </p:cNvPr>
          <p:cNvSpPr txBox="1">
            <a:spLocks/>
          </p:cNvSpPr>
          <p:nvPr/>
        </p:nvSpPr>
        <p:spPr>
          <a:xfrm>
            <a:off x="3627727" y="4774393"/>
            <a:ext cx="1994227" cy="8385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b="1" dirty="0">
                <a:solidFill>
                  <a:schemeClr val="bg1"/>
                </a:solidFill>
                <a:latin typeface="Arial" panose="020B0604020202020204" pitchFamily="34" charset="0"/>
                <a:cs typeface="Arial" panose="020B0604020202020204" pitchFamily="34" charset="0"/>
              </a:rPr>
              <a:t>Market Building</a:t>
            </a:r>
          </a:p>
          <a:p>
            <a:pPr marL="571500" indent="-571500">
              <a:lnSpc>
                <a:spcPct val="120000"/>
              </a:lnSpc>
              <a:buFont typeface="Arial" panose="020B0604020202020204" pitchFamily="34" charset="0"/>
              <a:buChar char="•"/>
            </a:pPr>
            <a:endParaRPr lang="en-GB" sz="8000" dirty="0">
              <a:solidFill>
                <a:srgbClr val="333333"/>
              </a:solidFill>
              <a:latin typeface="Arial" panose="020B0604020202020204" pitchFamily="34" charset="0"/>
              <a:cs typeface="Arial" panose="020B0604020202020204" pitchFamily="34" charset="0"/>
            </a:endParaRPr>
          </a:p>
          <a:p>
            <a:endParaRPr lang="en-US" sz="2000" dirty="0">
              <a:solidFill>
                <a:srgbClr val="36434D"/>
              </a:solidFill>
              <a:latin typeface="Arial" panose="020B0604020202020204" pitchFamily="34" charset="0"/>
              <a:cs typeface="Arial" panose="020B0604020202020204" pitchFamily="34" charset="0"/>
            </a:endParaRPr>
          </a:p>
          <a:p>
            <a:endParaRPr lang="en-US" sz="2000" dirty="0">
              <a:solidFill>
                <a:srgbClr val="36434D"/>
              </a:solidFill>
              <a:latin typeface="Arial" panose="020B0604020202020204" pitchFamily="34" charset="0"/>
              <a:cs typeface="Arial" panose="020B0604020202020204" pitchFamily="34" charset="0"/>
            </a:endParaRPr>
          </a:p>
          <a:p>
            <a:endParaRPr lang="en-US" sz="2000" dirty="0">
              <a:solidFill>
                <a:srgbClr val="36434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49A773EA-E614-E0DD-F370-340D226C454D}"/>
              </a:ext>
            </a:extLst>
          </p:cNvPr>
          <p:cNvSpPr txBox="1">
            <a:spLocks/>
          </p:cNvSpPr>
          <p:nvPr/>
        </p:nvSpPr>
        <p:spPr>
          <a:xfrm>
            <a:off x="6338835" y="4578051"/>
            <a:ext cx="2577260" cy="1227389"/>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600"/>
              </a:spcBef>
            </a:pPr>
            <a:r>
              <a:rPr lang="en-US" sz="3100" b="1">
                <a:solidFill>
                  <a:schemeClr val="bg1"/>
                </a:solidFill>
                <a:latin typeface="Arial" panose="020B0604020202020204" pitchFamily="34" charset="0"/>
                <a:cs typeface="Arial" panose="020B0604020202020204" pitchFamily="34" charset="0"/>
              </a:rPr>
              <a:t>Knowledge, Skills &amp; Education</a:t>
            </a:r>
            <a:endParaRPr lang="en-GB" sz="8000">
              <a:solidFill>
                <a:srgbClr val="333333"/>
              </a:solidFill>
              <a:latin typeface="Arial" panose="020B0604020202020204" pitchFamily="34" charset="0"/>
              <a:cs typeface="Arial" panose="020B0604020202020204" pitchFamily="34" charset="0"/>
            </a:endParaRPr>
          </a:p>
          <a:p>
            <a:endParaRPr lang="en-US" sz="2000">
              <a:solidFill>
                <a:srgbClr val="36434D"/>
              </a:solidFill>
              <a:latin typeface="Arial" panose="020B0604020202020204" pitchFamily="34" charset="0"/>
              <a:cs typeface="Arial" panose="020B0604020202020204" pitchFamily="34" charset="0"/>
            </a:endParaRPr>
          </a:p>
          <a:p>
            <a:endParaRPr lang="en-US" sz="2000">
              <a:solidFill>
                <a:srgbClr val="36434D"/>
              </a:solidFill>
              <a:latin typeface="Arial" panose="020B0604020202020204" pitchFamily="34" charset="0"/>
              <a:cs typeface="Arial" panose="020B0604020202020204" pitchFamily="34" charset="0"/>
            </a:endParaRPr>
          </a:p>
          <a:p>
            <a:endParaRPr lang="en-US" sz="2000">
              <a:solidFill>
                <a:srgbClr val="36434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841C25CD-185C-416A-7082-CB685C22AFB7}"/>
              </a:ext>
            </a:extLst>
          </p:cNvPr>
          <p:cNvSpPr txBox="1">
            <a:spLocks/>
          </p:cNvSpPr>
          <p:nvPr/>
        </p:nvSpPr>
        <p:spPr>
          <a:xfrm>
            <a:off x="9606408" y="4772457"/>
            <a:ext cx="1994227" cy="8385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b="1" dirty="0">
                <a:solidFill>
                  <a:schemeClr val="bg1"/>
                </a:solidFill>
                <a:latin typeface="Arial" panose="020B0604020202020204" pitchFamily="34" charset="0"/>
                <a:cs typeface="Arial" panose="020B0604020202020204" pitchFamily="34" charset="0"/>
              </a:rPr>
              <a:t>Policy &amp; Strategy</a:t>
            </a:r>
          </a:p>
          <a:p>
            <a:pPr marL="571500" indent="-571500">
              <a:lnSpc>
                <a:spcPct val="120000"/>
              </a:lnSpc>
              <a:buFont typeface="Arial" panose="020B0604020202020204" pitchFamily="34" charset="0"/>
              <a:buChar char="•"/>
            </a:pPr>
            <a:endParaRPr lang="en-GB" sz="8000" dirty="0">
              <a:solidFill>
                <a:srgbClr val="333333"/>
              </a:solidFill>
              <a:latin typeface="Arial" panose="020B0604020202020204" pitchFamily="34" charset="0"/>
              <a:cs typeface="Arial" panose="020B0604020202020204" pitchFamily="34" charset="0"/>
            </a:endParaRPr>
          </a:p>
          <a:p>
            <a:endParaRPr lang="en-US" sz="2000" dirty="0">
              <a:solidFill>
                <a:srgbClr val="36434D"/>
              </a:solidFill>
              <a:latin typeface="Arial" panose="020B0604020202020204" pitchFamily="34" charset="0"/>
              <a:cs typeface="Arial" panose="020B0604020202020204" pitchFamily="34" charset="0"/>
            </a:endParaRPr>
          </a:p>
          <a:p>
            <a:endParaRPr lang="en-US" sz="2000" dirty="0">
              <a:solidFill>
                <a:srgbClr val="36434D"/>
              </a:solidFill>
              <a:latin typeface="Arial" panose="020B0604020202020204" pitchFamily="34" charset="0"/>
              <a:cs typeface="Arial" panose="020B0604020202020204" pitchFamily="34" charset="0"/>
            </a:endParaRPr>
          </a:p>
          <a:p>
            <a:endParaRPr lang="en-US" sz="2000" dirty="0">
              <a:solidFill>
                <a:srgbClr val="36434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768BE4B-0F89-1DC0-EE85-AD271D3048F1}"/>
              </a:ext>
            </a:extLst>
          </p:cNvPr>
          <p:cNvSpPr>
            <a:spLocks noGrp="1"/>
          </p:cNvSpPr>
          <p:nvPr>
            <p:ph type="title"/>
          </p:nvPr>
        </p:nvSpPr>
        <p:spPr>
          <a:xfrm>
            <a:off x="633119" y="431556"/>
            <a:ext cx="9119333" cy="1440000"/>
          </a:xfrm>
        </p:spPr>
        <p:txBody>
          <a:bodyPr/>
          <a:lstStyle/>
          <a:p>
            <a:r>
              <a:rPr lang="en-GB" b="1" dirty="0"/>
              <a:t>Who we are &amp; what we do?</a:t>
            </a:r>
          </a:p>
        </p:txBody>
      </p:sp>
    </p:spTree>
    <p:extLst>
      <p:ext uri="{BB962C8B-B14F-4D97-AF65-F5344CB8AC3E}">
        <p14:creationId xmlns:p14="http://schemas.microsoft.com/office/powerpoint/2010/main" val="2306761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D51B-E78C-AC88-ED5C-6D88BF98F26E}"/>
              </a:ext>
            </a:extLst>
          </p:cNvPr>
          <p:cNvSpPr>
            <a:spLocks noGrp="1"/>
          </p:cNvSpPr>
          <p:nvPr>
            <p:ph type="title"/>
          </p:nvPr>
        </p:nvSpPr>
        <p:spPr/>
        <p:txBody>
          <a:bodyPr/>
          <a:lstStyle/>
          <a:p>
            <a:r>
              <a:rPr lang="en-GB" b="1" dirty="0"/>
              <a:t>Policy Environment</a:t>
            </a:r>
          </a:p>
        </p:txBody>
      </p:sp>
      <p:sp>
        <p:nvSpPr>
          <p:cNvPr id="3" name="Content Placeholder 2">
            <a:extLst>
              <a:ext uri="{FF2B5EF4-FFF2-40B4-BE49-F238E27FC236}">
                <a16:creationId xmlns:a16="http://schemas.microsoft.com/office/drawing/2014/main" id="{FE790B6C-5B15-1A90-DFC6-8CB614E2AE1F}"/>
              </a:ext>
            </a:extLst>
          </p:cNvPr>
          <p:cNvSpPr>
            <a:spLocks noGrp="1"/>
          </p:cNvSpPr>
          <p:nvPr>
            <p:ph idx="1"/>
          </p:nvPr>
        </p:nvSpPr>
        <p:spPr>
          <a:xfrm>
            <a:off x="587374" y="1543575"/>
            <a:ext cx="8044897" cy="4369864"/>
          </a:xfrm>
        </p:spPr>
        <p:txBody>
          <a:bodyPr>
            <a:normAutofit/>
          </a:bodyPr>
          <a:lstStyle/>
          <a:p>
            <a:pPr marL="360000" indent="-360000">
              <a:lnSpc>
                <a:spcPct val="120000"/>
              </a:lnSpc>
            </a:pPr>
            <a:r>
              <a:rPr lang="en-GB" dirty="0"/>
              <a:t>National Strategy for Economic Transformation (NSET)</a:t>
            </a:r>
          </a:p>
          <a:p>
            <a:pPr marL="360000" indent="-360000">
              <a:lnSpc>
                <a:spcPct val="120000"/>
              </a:lnSpc>
              <a:buNone/>
            </a:pPr>
            <a:r>
              <a:rPr lang="en-GB" dirty="0"/>
              <a:t>		- </a:t>
            </a:r>
            <a:r>
              <a:rPr lang="en-GB" i="1" dirty="0"/>
              <a:t>CWB Legislation</a:t>
            </a:r>
          </a:p>
          <a:p>
            <a:pPr marL="360000" indent="-360000">
              <a:lnSpc>
                <a:spcPct val="120000"/>
              </a:lnSpc>
              <a:buNone/>
            </a:pPr>
            <a:r>
              <a:rPr lang="en-GB" i="1" dirty="0"/>
              <a:t>		- Inclusive Models Review</a:t>
            </a:r>
          </a:p>
          <a:p>
            <a:pPr marL="360000" indent="-360000">
              <a:lnSpc>
                <a:spcPct val="120000"/>
              </a:lnSpc>
            </a:pPr>
            <a:r>
              <a:rPr lang="en-GB" dirty="0"/>
              <a:t>Wellbeing Economy Governments (</a:t>
            </a:r>
            <a:r>
              <a:rPr lang="en-GB" dirty="0" err="1"/>
              <a:t>WEGo</a:t>
            </a:r>
            <a:r>
              <a:rPr lang="en-GB" dirty="0"/>
              <a:t>)</a:t>
            </a:r>
          </a:p>
          <a:p>
            <a:pPr marL="360000" indent="-360000">
              <a:lnSpc>
                <a:spcPct val="120000"/>
              </a:lnSpc>
            </a:pPr>
            <a:r>
              <a:rPr lang="en-GB" dirty="0"/>
              <a:t>Social Enterprise Action Plan (2016 – 2026)</a:t>
            </a:r>
          </a:p>
          <a:p>
            <a:pPr marL="360000" indent="-360000">
              <a:lnSpc>
                <a:spcPct val="120000"/>
              </a:lnSpc>
            </a:pPr>
            <a:r>
              <a:rPr lang="en-GB" dirty="0"/>
              <a:t>Scottish Government target of 500 EOBs</a:t>
            </a:r>
          </a:p>
        </p:txBody>
      </p:sp>
      <p:sp>
        <p:nvSpPr>
          <p:cNvPr id="4" name="Graphic 3">
            <a:extLst>
              <a:ext uri="{FF2B5EF4-FFF2-40B4-BE49-F238E27FC236}">
                <a16:creationId xmlns:a16="http://schemas.microsoft.com/office/drawing/2014/main" id="{86340566-86E2-A282-74FE-304B58C55498}"/>
              </a:ext>
            </a:extLst>
          </p:cNvPr>
          <p:cNvSpPr/>
          <p:nvPr/>
        </p:nvSpPr>
        <p:spPr>
          <a:xfrm>
            <a:off x="8529839" y="1124123"/>
            <a:ext cx="4788000" cy="4789316"/>
          </a:xfrm>
          <a:custGeom>
            <a:avLst/>
            <a:gdLst>
              <a:gd name="connsiteX0" fmla="*/ 2915134 w 3050720"/>
              <a:gd name="connsiteY0" fmla="*/ 1019603 h 3050712"/>
              <a:gd name="connsiteX1" fmla="*/ 1019615 w 3050720"/>
              <a:gd name="connsiteY1" fmla="*/ 135559 h 3050712"/>
              <a:gd name="connsiteX2" fmla="*/ 135587 w 3050720"/>
              <a:gd name="connsiteY2" fmla="*/ 2031110 h 3050712"/>
              <a:gd name="connsiteX3" fmla="*/ 2031105 w 3050720"/>
              <a:gd name="connsiteY3" fmla="*/ 2915154 h 3050712"/>
              <a:gd name="connsiteX4" fmla="*/ 2915134 w 3050720"/>
              <a:gd name="connsiteY4" fmla="*/ 1019603 h 305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720" h="3050712">
                <a:moveTo>
                  <a:pt x="2915134" y="1019603"/>
                </a:moveTo>
                <a:cubicBezTo>
                  <a:pt x="2608035" y="175811"/>
                  <a:pt x="2028869" y="-231923"/>
                  <a:pt x="1019615" y="135559"/>
                </a:cubicBezTo>
                <a:cubicBezTo>
                  <a:pt x="10362" y="503041"/>
                  <a:pt x="-171513" y="1187318"/>
                  <a:pt x="135587" y="2031110"/>
                </a:cubicBezTo>
                <a:cubicBezTo>
                  <a:pt x="442686" y="2874902"/>
                  <a:pt x="1021851" y="3282636"/>
                  <a:pt x="2031105" y="2915154"/>
                </a:cubicBezTo>
                <a:cubicBezTo>
                  <a:pt x="3040359" y="2547672"/>
                  <a:pt x="3222233" y="1862650"/>
                  <a:pt x="2915134" y="1019603"/>
                </a:cubicBezTo>
                <a:close/>
              </a:path>
            </a:pathLst>
          </a:custGeom>
          <a:blipFill>
            <a:blip r:embed="rId3" cstate="email">
              <a:extLst>
                <a:ext uri="{28A0092B-C50C-407E-A947-70E740481C1C}">
                  <a14:useLocalDpi xmlns:a14="http://schemas.microsoft.com/office/drawing/2010/main"/>
                </a:ext>
              </a:extLst>
            </a:blip>
            <a:stretch>
              <a:fillRect l="-18059" r="18031"/>
            </a:stretch>
          </a:blipFill>
          <a:ln w="38100" cap="flat">
            <a:noFill/>
            <a:prstDash val="solid"/>
            <a:miter/>
          </a:ln>
        </p:spPr>
        <p:txBody>
          <a:bodyPr rtlCol="0" anchor="ctr"/>
          <a:lstStyle/>
          <a:p>
            <a:endParaRPr lang="en-GB"/>
          </a:p>
        </p:txBody>
      </p:sp>
      <p:sp>
        <p:nvSpPr>
          <p:cNvPr id="5" name="Graphic 3">
            <a:extLst>
              <a:ext uri="{FF2B5EF4-FFF2-40B4-BE49-F238E27FC236}">
                <a16:creationId xmlns:a16="http://schemas.microsoft.com/office/drawing/2014/main" id="{9529A16D-088D-AC20-5B2D-B52EA362BA24}"/>
              </a:ext>
            </a:extLst>
          </p:cNvPr>
          <p:cNvSpPr/>
          <p:nvPr/>
        </p:nvSpPr>
        <p:spPr>
          <a:xfrm>
            <a:off x="8529840" y="1124123"/>
            <a:ext cx="4789329" cy="4789316"/>
          </a:xfrm>
          <a:custGeom>
            <a:avLst/>
            <a:gdLst>
              <a:gd name="connsiteX0" fmla="*/ 2915134 w 3050720"/>
              <a:gd name="connsiteY0" fmla="*/ 1019603 h 3050712"/>
              <a:gd name="connsiteX1" fmla="*/ 1019615 w 3050720"/>
              <a:gd name="connsiteY1" fmla="*/ 135559 h 3050712"/>
              <a:gd name="connsiteX2" fmla="*/ 135587 w 3050720"/>
              <a:gd name="connsiteY2" fmla="*/ 2031110 h 3050712"/>
              <a:gd name="connsiteX3" fmla="*/ 2031105 w 3050720"/>
              <a:gd name="connsiteY3" fmla="*/ 2915154 h 3050712"/>
              <a:gd name="connsiteX4" fmla="*/ 2915134 w 3050720"/>
              <a:gd name="connsiteY4" fmla="*/ 1019603 h 305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720" h="3050712">
                <a:moveTo>
                  <a:pt x="2915134" y="1019603"/>
                </a:moveTo>
                <a:cubicBezTo>
                  <a:pt x="2608035" y="175811"/>
                  <a:pt x="2028869" y="-231923"/>
                  <a:pt x="1019615" y="135559"/>
                </a:cubicBezTo>
                <a:cubicBezTo>
                  <a:pt x="10362" y="503041"/>
                  <a:pt x="-171513" y="1187318"/>
                  <a:pt x="135587" y="2031110"/>
                </a:cubicBezTo>
                <a:cubicBezTo>
                  <a:pt x="442686" y="2874902"/>
                  <a:pt x="1021851" y="3282636"/>
                  <a:pt x="2031105" y="2915154"/>
                </a:cubicBezTo>
                <a:cubicBezTo>
                  <a:pt x="3040359" y="2547672"/>
                  <a:pt x="3222233" y="1862650"/>
                  <a:pt x="2915134" y="1019603"/>
                </a:cubicBezTo>
                <a:close/>
              </a:path>
            </a:pathLst>
          </a:custGeom>
          <a:noFill/>
          <a:ln w="25400" cap="flat">
            <a:solidFill>
              <a:schemeClr val="accent2"/>
            </a:solidFill>
            <a:prstDash val="solid"/>
            <a:miter/>
          </a:ln>
        </p:spPr>
        <p:txBody>
          <a:bodyPr rtlCol="0" anchor="ctr"/>
          <a:lstStyle/>
          <a:p>
            <a:endParaRPr lang="en-GB"/>
          </a:p>
        </p:txBody>
      </p:sp>
      <p:sp>
        <p:nvSpPr>
          <p:cNvPr id="6" name="Footer Placeholder 5">
            <a:extLst>
              <a:ext uri="{FF2B5EF4-FFF2-40B4-BE49-F238E27FC236}">
                <a16:creationId xmlns:a16="http://schemas.microsoft.com/office/drawing/2014/main" id="{A21F1DCB-2367-FAC8-8E67-86D9EC13D5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19C2C1-00F9-7337-0DF7-A108373F358E}"/>
              </a:ext>
            </a:extLst>
          </p:cNvPr>
          <p:cNvSpPr>
            <a:spLocks noGrp="1"/>
          </p:cNvSpPr>
          <p:nvPr>
            <p:ph type="sldNum" sz="quarter" idx="12"/>
          </p:nvPr>
        </p:nvSpPr>
        <p:spPr/>
        <p:txBody>
          <a:bodyPr/>
          <a:lstStyle/>
          <a:p>
            <a:fld id="{BE17B226-05A6-40D6-B1A0-45847171CE85}" type="slidenum">
              <a:rPr lang="en-GB" smtClean="0"/>
              <a:t>3</a:t>
            </a:fld>
            <a:endParaRPr lang="en-GB"/>
          </a:p>
        </p:txBody>
      </p:sp>
    </p:spTree>
    <p:extLst>
      <p:ext uri="{BB962C8B-B14F-4D97-AF65-F5344CB8AC3E}">
        <p14:creationId xmlns:p14="http://schemas.microsoft.com/office/powerpoint/2010/main" val="652310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3A962F-83E8-4F04-397F-9747FB1D903B}"/>
              </a:ext>
            </a:extLst>
          </p:cNvPr>
          <p:cNvPicPr>
            <a:picLocks noChangeAspect="1"/>
          </p:cNvPicPr>
          <p:nvPr/>
        </p:nvPicPr>
        <p:blipFill>
          <a:blip r:embed="rId3"/>
          <a:stretch>
            <a:fillRect/>
          </a:stretch>
        </p:blipFill>
        <p:spPr>
          <a:xfrm>
            <a:off x="2798435" y="860602"/>
            <a:ext cx="6595130" cy="5544518"/>
          </a:xfrm>
          <a:prstGeom prst="rect">
            <a:avLst/>
          </a:prstGeom>
        </p:spPr>
      </p:pic>
      <p:sp>
        <p:nvSpPr>
          <p:cNvPr id="10" name="TextBox 9">
            <a:extLst>
              <a:ext uri="{FF2B5EF4-FFF2-40B4-BE49-F238E27FC236}">
                <a16:creationId xmlns:a16="http://schemas.microsoft.com/office/drawing/2014/main" id="{717BFC55-ABD0-8EE2-3A67-73FA7DE20E3F}"/>
              </a:ext>
            </a:extLst>
          </p:cNvPr>
          <p:cNvSpPr txBox="1"/>
          <p:nvPr/>
        </p:nvSpPr>
        <p:spPr>
          <a:xfrm rot="19744857">
            <a:off x="2829339" y="1977146"/>
            <a:ext cx="3129540" cy="584775"/>
          </a:xfrm>
          <a:prstGeom prst="rect">
            <a:avLst/>
          </a:prstGeom>
          <a:noFill/>
        </p:spPr>
        <p:txBody>
          <a:bodyPr wrap="square" rtlCol="0">
            <a:spAutoFit/>
          </a:bodyPr>
          <a:lstStyle/>
          <a:p>
            <a:r>
              <a:rPr lang="en-GB" sz="3200" b="1">
                <a:solidFill>
                  <a:prstClr val="white"/>
                </a:solidFill>
                <a:latin typeface="Arial" panose="020B0604020202020204" pitchFamily="34" charset="0"/>
                <a:cs typeface="Arial" panose="020B0604020202020204" pitchFamily="34" charset="0"/>
              </a:rPr>
              <a:t>Co-operatives</a:t>
            </a:r>
          </a:p>
        </p:txBody>
      </p:sp>
      <p:sp>
        <p:nvSpPr>
          <p:cNvPr id="11" name="TextBox 10">
            <a:extLst>
              <a:ext uri="{FF2B5EF4-FFF2-40B4-BE49-F238E27FC236}">
                <a16:creationId xmlns:a16="http://schemas.microsoft.com/office/drawing/2014/main" id="{08A79A0A-82D2-E4FA-009D-7693893000C8}"/>
              </a:ext>
            </a:extLst>
          </p:cNvPr>
          <p:cNvSpPr txBox="1"/>
          <p:nvPr/>
        </p:nvSpPr>
        <p:spPr>
          <a:xfrm rot="1996539">
            <a:off x="6378617" y="1637260"/>
            <a:ext cx="3152978" cy="1077218"/>
          </a:xfrm>
          <a:prstGeom prst="rect">
            <a:avLst/>
          </a:prstGeom>
          <a:noFill/>
        </p:spPr>
        <p:txBody>
          <a:bodyPr wrap="square" rtlCol="0">
            <a:spAutoFit/>
          </a:bodyPr>
          <a:lstStyle/>
          <a:p>
            <a:pPr algn="ctr"/>
            <a:r>
              <a:rPr lang="en-GB" sz="3200" b="1">
                <a:solidFill>
                  <a:prstClr val="white"/>
                </a:solidFill>
                <a:latin typeface="Arial" panose="020B0604020202020204" pitchFamily="34" charset="0"/>
                <a:cs typeface="Arial" panose="020B0604020202020204" pitchFamily="34" charset="0"/>
              </a:rPr>
              <a:t>Employee Ownership</a:t>
            </a:r>
          </a:p>
        </p:txBody>
      </p:sp>
      <p:sp>
        <p:nvSpPr>
          <p:cNvPr id="18" name="TextBox 17">
            <a:extLst>
              <a:ext uri="{FF2B5EF4-FFF2-40B4-BE49-F238E27FC236}">
                <a16:creationId xmlns:a16="http://schemas.microsoft.com/office/drawing/2014/main" id="{1FBEF3FC-026F-1B36-3DB7-87A5A106CF7C}"/>
              </a:ext>
            </a:extLst>
          </p:cNvPr>
          <p:cNvSpPr txBox="1"/>
          <p:nvPr/>
        </p:nvSpPr>
        <p:spPr>
          <a:xfrm>
            <a:off x="4866210" y="4801968"/>
            <a:ext cx="2742458" cy="1077218"/>
          </a:xfrm>
          <a:prstGeom prst="rect">
            <a:avLst/>
          </a:prstGeom>
          <a:noFill/>
        </p:spPr>
        <p:txBody>
          <a:bodyPr wrap="square" rtlCol="0">
            <a:spAutoFit/>
          </a:bodyPr>
          <a:lstStyle/>
          <a:p>
            <a:pPr algn="ctr"/>
            <a:r>
              <a:rPr lang="en-GB" sz="3200" b="1">
                <a:solidFill>
                  <a:prstClr val="white"/>
                </a:solidFill>
                <a:latin typeface="Arial" panose="020B0604020202020204" pitchFamily="34" charset="0"/>
                <a:cs typeface="Arial" panose="020B0604020202020204" pitchFamily="34" charset="0"/>
              </a:rPr>
              <a:t>Social Enterprise</a:t>
            </a:r>
          </a:p>
        </p:txBody>
      </p:sp>
    </p:spTree>
    <p:extLst>
      <p:ext uri="{BB962C8B-B14F-4D97-AF65-F5344CB8AC3E}">
        <p14:creationId xmlns:p14="http://schemas.microsoft.com/office/powerpoint/2010/main" val="2807015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A5AFBF-52CE-8CB5-7A78-EB14C7900419}"/>
              </a:ext>
            </a:extLst>
          </p:cNvPr>
          <p:cNvSpPr/>
          <p:nvPr/>
        </p:nvSpPr>
        <p:spPr>
          <a:xfrm>
            <a:off x="851405" y="4400278"/>
            <a:ext cx="10489190" cy="1600055"/>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222732D-5B45-4263-A5AA-A153E0DED9D7}"/>
              </a:ext>
            </a:extLst>
          </p:cNvPr>
          <p:cNvSpPr/>
          <p:nvPr/>
        </p:nvSpPr>
        <p:spPr>
          <a:xfrm>
            <a:off x="851405" y="1411553"/>
            <a:ext cx="10489190" cy="2507502"/>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AA789BA-DB84-50C5-9DFB-739638E9173B}"/>
              </a:ext>
            </a:extLst>
          </p:cNvPr>
          <p:cNvSpPr txBox="1"/>
          <p:nvPr/>
        </p:nvSpPr>
        <p:spPr>
          <a:xfrm>
            <a:off x="1369550" y="1663737"/>
            <a:ext cx="3129540" cy="584775"/>
          </a:xfrm>
          <a:prstGeom prst="rect">
            <a:avLst/>
          </a:prstGeom>
          <a:noFill/>
        </p:spPr>
        <p:txBody>
          <a:bodyPr wrap="square" rtlCol="0">
            <a:spAutoFit/>
          </a:bodyPr>
          <a:lstStyle/>
          <a:p>
            <a:pPr algn="ctr"/>
            <a:r>
              <a:rPr lang="en-GB" sz="3200" b="1" dirty="0">
                <a:solidFill>
                  <a:prstClr val="white"/>
                </a:solidFill>
                <a:cs typeface="Arial" panose="020B0604020202020204" pitchFamily="34" charset="0"/>
              </a:rPr>
              <a:t>Co-operatives</a:t>
            </a:r>
          </a:p>
        </p:txBody>
      </p:sp>
      <p:sp>
        <p:nvSpPr>
          <p:cNvPr id="10" name="TextBox 9">
            <a:extLst>
              <a:ext uri="{FF2B5EF4-FFF2-40B4-BE49-F238E27FC236}">
                <a16:creationId xmlns:a16="http://schemas.microsoft.com/office/drawing/2014/main" id="{40B5D936-374B-6B94-0F99-524B828C8F5A}"/>
              </a:ext>
            </a:extLst>
          </p:cNvPr>
          <p:cNvSpPr txBox="1"/>
          <p:nvPr/>
        </p:nvSpPr>
        <p:spPr>
          <a:xfrm>
            <a:off x="5561874" y="2196061"/>
            <a:ext cx="5595592" cy="1077218"/>
          </a:xfrm>
          <a:prstGeom prst="rect">
            <a:avLst/>
          </a:prstGeom>
          <a:noFill/>
        </p:spPr>
        <p:txBody>
          <a:bodyPr wrap="square" rtlCol="0">
            <a:spAutoFit/>
          </a:bodyPr>
          <a:lstStyle/>
          <a:p>
            <a:pPr algn="ctr"/>
            <a:r>
              <a:rPr lang="en-GB" sz="3200" b="1" i="1" dirty="0">
                <a:solidFill>
                  <a:prstClr val="white"/>
                </a:solidFill>
                <a:cs typeface="Arial" panose="020B0604020202020204" pitchFamily="34" charset="0"/>
              </a:rPr>
              <a:t>Distinctive dividend and ownership structures</a:t>
            </a:r>
          </a:p>
        </p:txBody>
      </p:sp>
      <p:sp>
        <p:nvSpPr>
          <p:cNvPr id="11" name="TextBox 10">
            <a:extLst>
              <a:ext uri="{FF2B5EF4-FFF2-40B4-BE49-F238E27FC236}">
                <a16:creationId xmlns:a16="http://schemas.microsoft.com/office/drawing/2014/main" id="{DF510489-76D8-098D-0403-607A81FC48B6}"/>
              </a:ext>
            </a:extLst>
          </p:cNvPr>
          <p:cNvSpPr txBox="1"/>
          <p:nvPr/>
        </p:nvSpPr>
        <p:spPr>
          <a:xfrm>
            <a:off x="1485471" y="4593944"/>
            <a:ext cx="2742458" cy="1077218"/>
          </a:xfrm>
          <a:prstGeom prst="rect">
            <a:avLst/>
          </a:prstGeom>
          <a:noFill/>
        </p:spPr>
        <p:txBody>
          <a:bodyPr wrap="square" rtlCol="0">
            <a:spAutoFit/>
          </a:bodyPr>
          <a:lstStyle/>
          <a:p>
            <a:pPr algn="ctr"/>
            <a:r>
              <a:rPr lang="en-GB" sz="3200" b="1" dirty="0">
                <a:solidFill>
                  <a:prstClr val="white"/>
                </a:solidFill>
                <a:cs typeface="Arial" panose="020B0604020202020204" pitchFamily="34" charset="0"/>
              </a:rPr>
              <a:t>Social Enterprise</a:t>
            </a:r>
          </a:p>
        </p:txBody>
      </p:sp>
      <p:sp>
        <p:nvSpPr>
          <p:cNvPr id="12" name="TextBox 11">
            <a:extLst>
              <a:ext uri="{FF2B5EF4-FFF2-40B4-BE49-F238E27FC236}">
                <a16:creationId xmlns:a16="http://schemas.microsoft.com/office/drawing/2014/main" id="{80E8FB3E-86E7-62B7-7E10-8E2CCB9DF040}"/>
              </a:ext>
            </a:extLst>
          </p:cNvPr>
          <p:cNvSpPr txBox="1"/>
          <p:nvPr/>
        </p:nvSpPr>
        <p:spPr>
          <a:xfrm>
            <a:off x="1280211" y="2625051"/>
            <a:ext cx="3152978" cy="1077218"/>
          </a:xfrm>
          <a:prstGeom prst="rect">
            <a:avLst/>
          </a:prstGeom>
          <a:noFill/>
        </p:spPr>
        <p:txBody>
          <a:bodyPr wrap="square" rtlCol="0">
            <a:spAutoFit/>
          </a:bodyPr>
          <a:lstStyle/>
          <a:p>
            <a:pPr algn="ctr"/>
            <a:r>
              <a:rPr lang="en-GB" sz="3200" b="1" dirty="0">
                <a:solidFill>
                  <a:prstClr val="white"/>
                </a:solidFill>
                <a:cs typeface="Arial" panose="020B0604020202020204" pitchFamily="34" charset="0"/>
              </a:rPr>
              <a:t>Employee Ownership</a:t>
            </a:r>
          </a:p>
        </p:txBody>
      </p:sp>
      <p:sp>
        <p:nvSpPr>
          <p:cNvPr id="13" name="TextBox 12">
            <a:extLst>
              <a:ext uri="{FF2B5EF4-FFF2-40B4-BE49-F238E27FC236}">
                <a16:creationId xmlns:a16="http://schemas.microsoft.com/office/drawing/2014/main" id="{5A12FC27-8D73-3E92-AD6E-37F1A367E085}"/>
              </a:ext>
            </a:extLst>
          </p:cNvPr>
          <p:cNvSpPr txBox="1"/>
          <p:nvPr/>
        </p:nvSpPr>
        <p:spPr>
          <a:xfrm>
            <a:off x="3517318" y="2072951"/>
            <a:ext cx="3152978" cy="1323439"/>
          </a:xfrm>
          <a:prstGeom prst="rect">
            <a:avLst/>
          </a:prstGeom>
          <a:noFill/>
        </p:spPr>
        <p:txBody>
          <a:bodyPr wrap="square" rtlCol="0">
            <a:spAutoFit/>
          </a:bodyPr>
          <a:lstStyle/>
          <a:p>
            <a:pPr algn="ctr"/>
            <a:r>
              <a:rPr lang="en-GB" sz="8000" b="1" dirty="0">
                <a:solidFill>
                  <a:prstClr val="white"/>
                </a:solidFill>
                <a:cs typeface="Arial" panose="020B0604020202020204" pitchFamily="34" charset="0"/>
              </a:rPr>
              <a:t>=</a:t>
            </a:r>
          </a:p>
        </p:txBody>
      </p:sp>
      <p:sp>
        <p:nvSpPr>
          <p:cNvPr id="14" name="TextBox 13">
            <a:extLst>
              <a:ext uri="{FF2B5EF4-FFF2-40B4-BE49-F238E27FC236}">
                <a16:creationId xmlns:a16="http://schemas.microsoft.com/office/drawing/2014/main" id="{BDDBB3A3-0189-8726-8D5C-6CD676B382C8}"/>
              </a:ext>
            </a:extLst>
          </p:cNvPr>
          <p:cNvSpPr txBox="1"/>
          <p:nvPr/>
        </p:nvSpPr>
        <p:spPr>
          <a:xfrm>
            <a:off x="3517318" y="4521273"/>
            <a:ext cx="3152978" cy="1323439"/>
          </a:xfrm>
          <a:prstGeom prst="rect">
            <a:avLst/>
          </a:prstGeom>
          <a:noFill/>
        </p:spPr>
        <p:txBody>
          <a:bodyPr wrap="square" rtlCol="0">
            <a:spAutoFit/>
          </a:bodyPr>
          <a:lstStyle/>
          <a:p>
            <a:pPr algn="ctr"/>
            <a:r>
              <a:rPr lang="en-GB" sz="8000" b="1" dirty="0">
                <a:solidFill>
                  <a:prstClr val="white"/>
                </a:solidFill>
                <a:cs typeface="Arial" panose="020B0604020202020204" pitchFamily="34" charset="0"/>
              </a:rPr>
              <a:t>=</a:t>
            </a:r>
          </a:p>
        </p:txBody>
      </p:sp>
      <p:sp>
        <p:nvSpPr>
          <p:cNvPr id="15" name="TextBox 14">
            <a:extLst>
              <a:ext uri="{FF2B5EF4-FFF2-40B4-BE49-F238E27FC236}">
                <a16:creationId xmlns:a16="http://schemas.microsoft.com/office/drawing/2014/main" id="{071B2C2A-49D6-7892-1195-1BAC53CB3206}"/>
              </a:ext>
            </a:extLst>
          </p:cNvPr>
          <p:cNvSpPr txBox="1"/>
          <p:nvPr/>
        </p:nvSpPr>
        <p:spPr>
          <a:xfrm>
            <a:off x="5617214" y="4676478"/>
            <a:ext cx="5595592" cy="1077218"/>
          </a:xfrm>
          <a:prstGeom prst="rect">
            <a:avLst/>
          </a:prstGeom>
          <a:noFill/>
        </p:spPr>
        <p:txBody>
          <a:bodyPr wrap="square" rtlCol="0">
            <a:spAutoFit/>
          </a:bodyPr>
          <a:lstStyle/>
          <a:p>
            <a:pPr algn="ctr"/>
            <a:r>
              <a:rPr lang="en-GB" sz="3200" b="1" i="1" dirty="0">
                <a:solidFill>
                  <a:prstClr val="white"/>
                </a:solidFill>
                <a:cs typeface="Arial" panose="020B0604020202020204" pitchFamily="34" charset="0"/>
              </a:rPr>
              <a:t>Re-investing profits into their social mission</a:t>
            </a:r>
          </a:p>
        </p:txBody>
      </p:sp>
      <p:sp>
        <p:nvSpPr>
          <p:cNvPr id="16" name="TextBox 15">
            <a:extLst>
              <a:ext uri="{FF2B5EF4-FFF2-40B4-BE49-F238E27FC236}">
                <a16:creationId xmlns:a16="http://schemas.microsoft.com/office/drawing/2014/main" id="{FD942CDD-506D-E76F-8858-6B9BA369D7DC}"/>
              </a:ext>
            </a:extLst>
          </p:cNvPr>
          <p:cNvSpPr txBox="1"/>
          <p:nvPr/>
        </p:nvSpPr>
        <p:spPr>
          <a:xfrm>
            <a:off x="2531024" y="2072951"/>
            <a:ext cx="725493" cy="707886"/>
          </a:xfrm>
          <a:prstGeom prst="rect">
            <a:avLst/>
          </a:prstGeom>
          <a:noFill/>
        </p:spPr>
        <p:txBody>
          <a:bodyPr wrap="square" rtlCol="0">
            <a:spAutoFit/>
          </a:bodyPr>
          <a:lstStyle/>
          <a:p>
            <a:pPr algn="ctr"/>
            <a:r>
              <a:rPr lang="en-GB" sz="4000" b="1" dirty="0">
                <a:solidFill>
                  <a:prstClr val="white"/>
                </a:solidFill>
                <a:cs typeface="Arial" panose="020B0604020202020204" pitchFamily="34" charset="0"/>
              </a:rPr>
              <a:t>+</a:t>
            </a:r>
          </a:p>
        </p:txBody>
      </p:sp>
    </p:spTree>
    <p:extLst>
      <p:ext uri="{BB962C8B-B14F-4D97-AF65-F5344CB8AC3E}">
        <p14:creationId xmlns:p14="http://schemas.microsoft.com/office/powerpoint/2010/main" val="981272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C38DD-5C7C-1F7C-C56E-250A092C4954}"/>
              </a:ext>
            </a:extLst>
          </p:cNvPr>
          <p:cNvSpPr>
            <a:spLocks noGrp="1"/>
          </p:cNvSpPr>
          <p:nvPr>
            <p:ph type="title"/>
          </p:nvPr>
        </p:nvSpPr>
        <p:spPr>
          <a:xfrm>
            <a:off x="725463" y="491117"/>
            <a:ext cx="9119333" cy="610272"/>
          </a:xfrm>
        </p:spPr>
        <p:txBody>
          <a:bodyPr/>
          <a:lstStyle/>
          <a:p>
            <a:r>
              <a:rPr lang="en-GB" b="1" dirty="0"/>
              <a:t>What is a Co-operative?</a:t>
            </a:r>
          </a:p>
        </p:txBody>
      </p:sp>
      <p:pic>
        <p:nvPicPr>
          <p:cNvPr id="2" name="Online Media 1" title="Dispelling the myths of co-operatives">
            <a:hlinkClick r:id="" action="ppaction://media"/>
            <a:extLst>
              <a:ext uri="{FF2B5EF4-FFF2-40B4-BE49-F238E27FC236}">
                <a16:creationId xmlns:a16="http://schemas.microsoft.com/office/drawing/2014/main" id="{81A1D85A-2C3B-38AE-583E-4A5FB449C557}"/>
              </a:ext>
            </a:extLst>
          </p:cNvPr>
          <p:cNvPicPr>
            <a:picLocks noRot="1" noChangeAspect="1"/>
          </p:cNvPicPr>
          <p:nvPr>
            <a:videoFile r:link="rId1"/>
          </p:nvPr>
        </p:nvPicPr>
        <p:blipFill>
          <a:blip r:embed="rId4"/>
          <a:stretch>
            <a:fillRect/>
          </a:stretch>
        </p:blipFill>
        <p:spPr>
          <a:xfrm>
            <a:off x="1536333" y="1287267"/>
            <a:ext cx="9119333" cy="5152423"/>
          </a:xfrm>
          <a:prstGeom prst="rect">
            <a:avLst/>
          </a:prstGeom>
        </p:spPr>
      </p:pic>
    </p:spTree>
    <p:extLst>
      <p:ext uri="{BB962C8B-B14F-4D97-AF65-F5344CB8AC3E}">
        <p14:creationId xmlns:p14="http://schemas.microsoft.com/office/powerpoint/2010/main" val="2484097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6774">
        <p159:morph option="byObject"/>
      </p:transition>
    </mc:Choice>
    <mc:Fallback xmlns="">
      <p:transition spd="slow" advTm="567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8C44C4-F2FD-940C-28B3-E8D8AA213229}"/>
              </a:ext>
            </a:extLst>
          </p:cNvPr>
          <p:cNvPicPr>
            <a:picLocks noChangeAspect="1"/>
          </p:cNvPicPr>
          <p:nvPr/>
        </p:nvPicPr>
        <p:blipFill>
          <a:blip r:embed="rId3"/>
          <a:stretch>
            <a:fillRect/>
          </a:stretch>
        </p:blipFill>
        <p:spPr>
          <a:xfrm>
            <a:off x="0" y="0"/>
            <a:ext cx="3998977" cy="6858000"/>
          </a:xfrm>
          <a:prstGeom prst="rect">
            <a:avLst/>
          </a:prstGeom>
        </p:spPr>
      </p:pic>
      <p:sp>
        <p:nvSpPr>
          <p:cNvPr id="2" name="Title 1">
            <a:extLst>
              <a:ext uri="{FF2B5EF4-FFF2-40B4-BE49-F238E27FC236}">
                <a16:creationId xmlns:a16="http://schemas.microsoft.com/office/drawing/2014/main" id="{5718DAA2-B969-D28A-AFFE-87CEA253E7F1}"/>
              </a:ext>
            </a:extLst>
          </p:cNvPr>
          <p:cNvSpPr>
            <a:spLocks noGrp="1"/>
          </p:cNvSpPr>
          <p:nvPr>
            <p:ph type="title"/>
          </p:nvPr>
        </p:nvSpPr>
        <p:spPr>
          <a:xfrm>
            <a:off x="4378036" y="790145"/>
            <a:ext cx="7139702" cy="1440000"/>
          </a:xfrm>
        </p:spPr>
        <p:txBody>
          <a:bodyPr>
            <a:normAutofit/>
          </a:bodyPr>
          <a:lstStyle/>
          <a:p>
            <a:r>
              <a:rPr lang="en-GB" b="1" dirty="0"/>
              <a:t>What is a co-operative?</a:t>
            </a:r>
          </a:p>
        </p:txBody>
      </p:sp>
      <p:sp>
        <p:nvSpPr>
          <p:cNvPr id="3" name="TextBox 2">
            <a:extLst>
              <a:ext uri="{FF2B5EF4-FFF2-40B4-BE49-F238E27FC236}">
                <a16:creationId xmlns:a16="http://schemas.microsoft.com/office/drawing/2014/main" id="{494D0019-51BE-4D0A-465D-4E67403F3457}"/>
              </a:ext>
            </a:extLst>
          </p:cNvPr>
          <p:cNvSpPr txBox="1"/>
          <p:nvPr/>
        </p:nvSpPr>
        <p:spPr>
          <a:xfrm>
            <a:off x="4696691" y="1611230"/>
            <a:ext cx="6821047" cy="4401205"/>
          </a:xfrm>
          <a:prstGeom prst="rect">
            <a:avLst/>
          </a:prstGeom>
          <a:noFill/>
        </p:spPr>
        <p:txBody>
          <a:bodyPr wrap="square" rtlCol="0">
            <a:spAutoFit/>
          </a:bodyPr>
          <a:lstStyle/>
          <a:p>
            <a:pPr algn="r"/>
            <a:r>
              <a:rPr lang="en-GB" sz="4000" dirty="0"/>
              <a:t>A group of people </a:t>
            </a:r>
            <a:r>
              <a:rPr lang="en-GB" sz="4000" b="1" dirty="0"/>
              <a:t>working together </a:t>
            </a:r>
            <a:r>
              <a:rPr lang="en-GB" sz="4000" dirty="0"/>
              <a:t>to meet their common needs. </a:t>
            </a:r>
          </a:p>
          <a:p>
            <a:pPr algn="r"/>
            <a:r>
              <a:rPr lang="en-GB" sz="4000" dirty="0"/>
              <a:t>A business owned, controlled and primarily for the </a:t>
            </a:r>
            <a:r>
              <a:rPr lang="en-GB" sz="4000" b="1" dirty="0"/>
              <a:t>benefit</a:t>
            </a:r>
            <a:r>
              <a:rPr lang="en-GB" sz="4000" dirty="0"/>
              <a:t> of its </a:t>
            </a:r>
            <a:r>
              <a:rPr lang="en-GB" sz="4000" b="1" dirty="0"/>
              <a:t>members</a:t>
            </a:r>
            <a:r>
              <a:rPr lang="en-GB" sz="4000" dirty="0"/>
              <a:t>.</a:t>
            </a:r>
          </a:p>
        </p:txBody>
      </p:sp>
    </p:spTree>
    <p:extLst>
      <p:ext uri="{BB962C8B-B14F-4D97-AF65-F5344CB8AC3E}">
        <p14:creationId xmlns:p14="http://schemas.microsoft.com/office/powerpoint/2010/main" val="3443683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C38DD-5C7C-1F7C-C56E-250A092C4954}"/>
              </a:ext>
            </a:extLst>
          </p:cNvPr>
          <p:cNvSpPr>
            <a:spLocks noGrp="1"/>
          </p:cNvSpPr>
          <p:nvPr>
            <p:ph type="title"/>
          </p:nvPr>
        </p:nvSpPr>
        <p:spPr>
          <a:xfrm>
            <a:off x="573063" y="622175"/>
            <a:ext cx="9119333" cy="610272"/>
          </a:xfrm>
        </p:spPr>
        <p:txBody>
          <a:bodyPr>
            <a:normAutofit/>
          </a:bodyPr>
          <a:lstStyle/>
          <a:p>
            <a:r>
              <a:rPr lang="en-GB" b="1" dirty="0"/>
              <a:t>Co-operative Principles</a:t>
            </a:r>
          </a:p>
        </p:txBody>
      </p:sp>
      <p:sp>
        <p:nvSpPr>
          <p:cNvPr id="3" name="TextBox 2">
            <a:extLst>
              <a:ext uri="{FF2B5EF4-FFF2-40B4-BE49-F238E27FC236}">
                <a16:creationId xmlns:a16="http://schemas.microsoft.com/office/drawing/2014/main" id="{0B736C99-38F4-EB88-D4BF-51E84C33B195}"/>
              </a:ext>
            </a:extLst>
          </p:cNvPr>
          <p:cNvSpPr txBox="1"/>
          <p:nvPr/>
        </p:nvSpPr>
        <p:spPr>
          <a:xfrm>
            <a:off x="573063" y="2025272"/>
            <a:ext cx="4483846" cy="3539430"/>
          </a:xfrm>
          <a:prstGeom prst="rect">
            <a:avLst/>
          </a:prstGeom>
          <a:noFill/>
        </p:spPr>
        <p:txBody>
          <a:bodyPr wrap="square" rtlCol="0">
            <a:spAutoFit/>
          </a:bodyPr>
          <a:lstStyle/>
          <a:p>
            <a:r>
              <a:rPr lang="en-GB" sz="2800" dirty="0"/>
              <a:t>Co-op values and principles define the way the business is run</a:t>
            </a:r>
          </a:p>
          <a:p>
            <a:endParaRPr lang="en-GB" sz="2800" dirty="0"/>
          </a:p>
          <a:p>
            <a:endParaRPr lang="en-GB" sz="2800" dirty="0"/>
          </a:p>
          <a:p>
            <a:r>
              <a:rPr lang="en-GB" sz="2800" dirty="0"/>
              <a:t>These 7 Co-operative principles are at the heart of every co-op</a:t>
            </a:r>
          </a:p>
        </p:txBody>
      </p:sp>
      <p:pic>
        <p:nvPicPr>
          <p:cNvPr id="2" name="Picture 1">
            <a:extLst>
              <a:ext uri="{FF2B5EF4-FFF2-40B4-BE49-F238E27FC236}">
                <a16:creationId xmlns:a16="http://schemas.microsoft.com/office/drawing/2014/main" id="{84754293-14EB-B8E8-02EE-F5AACFBF9772}"/>
              </a:ext>
            </a:extLst>
          </p:cNvPr>
          <p:cNvPicPr>
            <a:picLocks noChangeAspect="1"/>
          </p:cNvPicPr>
          <p:nvPr/>
        </p:nvPicPr>
        <p:blipFill rotWithShape="1">
          <a:blip r:embed="rId3"/>
          <a:srcRect t="5155" b="6514"/>
          <a:stretch/>
        </p:blipFill>
        <p:spPr>
          <a:xfrm>
            <a:off x="4862916" y="1293298"/>
            <a:ext cx="7162829" cy="4896691"/>
          </a:xfrm>
          <a:prstGeom prst="rect">
            <a:avLst/>
          </a:prstGeom>
        </p:spPr>
      </p:pic>
    </p:spTree>
    <p:extLst>
      <p:ext uri="{BB962C8B-B14F-4D97-AF65-F5344CB8AC3E}">
        <p14:creationId xmlns:p14="http://schemas.microsoft.com/office/powerpoint/2010/main" val="2928315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6774">
        <p159:morph option="byObject"/>
      </p:transition>
    </mc:Choice>
    <mc:Fallback xmlns="">
      <p:transition spd="slow" advTm="5677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B1D592-08DC-5946-ABBC-0129245F1DCC}"/>
              </a:ext>
            </a:extLst>
          </p:cNvPr>
          <p:cNvSpPr txBox="1"/>
          <p:nvPr/>
        </p:nvSpPr>
        <p:spPr>
          <a:xfrm>
            <a:off x="164387" y="279190"/>
            <a:ext cx="6770669" cy="507831"/>
          </a:xfrm>
          <a:prstGeom prst="rect">
            <a:avLst/>
          </a:prstGeom>
          <a:noFill/>
        </p:spPr>
        <p:txBody>
          <a:bodyPr wrap="square" rtlCol="0">
            <a:spAutoFit/>
          </a:bodyPr>
          <a:lstStyle/>
          <a:p>
            <a:r>
              <a:rPr lang="en-US" sz="2700" b="1" dirty="0">
                <a:solidFill>
                  <a:srgbClr val="00427F"/>
                </a:solidFill>
                <a:latin typeface="+mj-lt"/>
                <a:cs typeface="Arial" panose="020B0604020202020204" pitchFamily="34" charset="0"/>
              </a:rPr>
              <a:t>Co-operative sector in UK and Scotland</a:t>
            </a:r>
          </a:p>
        </p:txBody>
      </p:sp>
      <p:sp>
        <p:nvSpPr>
          <p:cNvPr id="8" name="Rectangle 7">
            <a:extLst>
              <a:ext uri="{FF2B5EF4-FFF2-40B4-BE49-F238E27FC236}">
                <a16:creationId xmlns:a16="http://schemas.microsoft.com/office/drawing/2014/main" id="{B6A7E9EA-B15C-3944-BD0E-997333C8A9DC}"/>
              </a:ext>
            </a:extLst>
          </p:cNvPr>
          <p:cNvSpPr/>
          <p:nvPr/>
        </p:nvSpPr>
        <p:spPr>
          <a:xfrm rot="10800000">
            <a:off x="0" y="5990893"/>
            <a:ext cx="12192000" cy="867105"/>
          </a:xfrm>
          <a:prstGeom prst="rect">
            <a:avLst/>
          </a:prstGeom>
          <a:solidFill>
            <a:srgbClr val="004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7464F23-DD87-7544-99F3-8529152230AA}"/>
              </a:ext>
            </a:extLst>
          </p:cNvPr>
          <p:cNvPicPr>
            <a:picLocks noChangeAspect="1"/>
          </p:cNvPicPr>
          <p:nvPr/>
        </p:nvPicPr>
        <p:blipFill>
          <a:blip r:embed="rId3"/>
          <a:stretch>
            <a:fillRect/>
          </a:stretch>
        </p:blipFill>
        <p:spPr>
          <a:xfrm>
            <a:off x="9101084" y="6217314"/>
            <a:ext cx="2503212" cy="414264"/>
          </a:xfrm>
          <a:prstGeom prst="rect">
            <a:avLst/>
          </a:prstGeom>
        </p:spPr>
      </p:pic>
      <p:sp>
        <p:nvSpPr>
          <p:cNvPr id="11" name="Subtitle 2">
            <a:extLst>
              <a:ext uri="{FF2B5EF4-FFF2-40B4-BE49-F238E27FC236}">
                <a16:creationId xmlns:a16="http://schemas.microsoft.com/office/drawing/2014/main" id="{F9F72C72-FBF0-164F-901F-92C1EF3339D0}"/>
              </a:ext>
            </a:extLst>
          </p:cNvPr>
          <p:cNvSpPr txBox="1">
            <a:spLocks/>
          </p:cNvSpPr>
          <p:nvPr/>
        </p:nvSpPr>
        <p:spPr>
          <a:xfrm>
            <a:off x="516551" y="983260"/>
            <a:ext cx="5937516" cy="489147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GB" sz="2900" b="1" dirty="0">
                <a:solidFill>
                  <a:srgbClr val="333333"/>
                </a:solidFill>
                <a:cs typeface="Arial" panose="020B0604020202020204" pitchFamily="34" charset="0"/>
              </a:rPr>
              <a:t>UK</a:t>
            </a:r>
            <a:r>
              <a:rPr lang="en-GB" sz="2200" b="1" dirty="0">
                <a:solidFill>
                  <a:srgbClr val="333333"/>
                </a:solidFill>
                <a:cs typeface="Arial" panose="020B0604020202020204" pitchFamily="34" charset="0"/>
              </a:rPr>
              <a:t> </a:t>
            </a:r>
          </a:p>
          <a:p>
            <a:pPr marL="342900" indent="-342900" algn="l">
              <a:lnSpc>
                <a:spcPct val="120000"/>
              </a:lnSpc>
              <a:buFont typeface="Arial" panose="020B0604020202020204" pitchFamily="34" charset="0"/>
              <a:buChar char="•"/>
            </a:pPr>
            <a:r>
              <a:rPr lang="en-GB" sz="2200" dirty="0">
                <a:solidFill>
                  <a:srgbClr val="333333"/>
                </a:solidFill>
                <a:cs typeface="Arial" panose="020B0604020202020204" pitchFamily="34" charset="0"/>
              </a:rPr>
              <a:t>7,586 independent co-op businesses employ 249,142 people and have 14.3 million members </a:t>
            </a:r>
          </a:p>
          <a:p>
            <a:pPr marL="342900" indent="-342900" algn="l">
              <a:lnSpc>
                <a:spcPct val="120000"/>
              </a:lnSpc>
              <a:buFont typeface="Arial" panose="020B0604020202020204" pitchFamily="34" charset="0"/>
              <a:buChar char="•"/>
            </a:pPr>
            <a:r>
              <a:rPr lang="en-GB" sz="2200" dirty="0">
                <a:solidFill>
                  <a:srgbClr val="333333"/>
                </a:solidFill>
                <a:cs typeface="Arial" panose="020B0604020202020204" pitchFamily="34" charset="0"/>
              </a:rPr>
              <a:t>Overall turnover of co-operative sector is £40.9 billion – an increase of 3.7% on 2022</a:t>
            </a:r>
          </a:p>
          <a:p>
            <a:pPr marL="342900" indent="-342900" algn="l">
              <a:lnSpc>
                <a:spcPct val="120000"/>
              </a:lnSpc>
              <a:buFont typeface="Arial" panose="020B0604020202020204" pitchFamily="34" charset="0"/>
              <a:buChar char="•"/>
            </a:pPr>
            <a:r>
              <a:rPr lang="en-GB" sz="2200" dirty="0">
                <a:solidFill>
                  <a:srgbClr val="333333"/>
                </a:solidFill>
                <a:cs typeface="Arial" panose="020B0604020202020204" pitchFamily="34" charset="0"/>
              </a:rPr>
              <a:t>Co-operatives are over twice as likely to survive the early years of trading when compared to other start-up businesses</a:t>
            </a:r>
            <a:r>
              <a:rPr lang="en-GB" sz="1600" dirty="0"/>
              <a:t>.</a:t>
            </a:r>
            <a:endParaRPr lang="en-GB" dirty="0">
              <a:solidFill>
                <a:srgbClr val="333333"/>
              </a:solidFill>
              <a:cs typeface="Arial" panose="020B0604020202020204" pitchFamily="34" charset="0"/>
            </a:endParaRPr>
          </a:p>
          <a:p>
            <a:pPr algn="l">
              <a:lnSpc>
                <a:spcPct val="120000"/>
              </a:lnSpc>
            </a:pPr>
            <a:r>
              <a:rPr lang="en-GB" sz="2900" b="1" dirty="0">
                <a:solidFill>
                  <a:srgbClr val="333333"/>
                </a:solidFill>
                <a:cs typeface="Arial" panose="020B0604020202020204" pitchFamily="34" charset="0"/>
              </a:rPr>
              <a:t>Scotland</a:t>
            </a:r>
            <a:r>
              <a:rPr lang="en-GB" sz="2200" b="1" dirty="0">
                <a:solidFill>
                  <a:srgbClr val="333333"/>
                </a:solidFill>
                <a:cs typeface="Arial" panose="020B0604020202020204" pitchFamily="34" charset="0"/>
              </a:rPr>
              <a:t> </a:t>
            </a:r>
          </a:p>
          <a:p>
            <a:pPr marL="342900" indent="-342900" algn="l">
              <a:lnSpc>
                <a:spcPct val="120000"/>
              </a:lnSpc>
              <a:buFont typeface="Arial" panose="020B0604020202020204" pitchFamily="34" charset="0"/>
              <a:buChar char="•"/>
            </a:pPr>
            <a:r>
              <a:rPr lang="en-GB" sz="2200" dirty="0">
                <a:solidFill>
                  <a:srgbClr val="333333"/>
                </a:solidFill>
                <a:cs typeface="Arial" panose="020B0604020202020204" pitchFamily="34" charset="0"/>
              </a:rPr>
              <a:t>621 co-op businesses in Scotland with a combined turnover of more than £1.8bn </a:t>
            </a:r>
          </a:p>
          <a:p>
            <a:pPr algn="l">
              <a:lnSpc>
                <a:spcPct val="120000"/>
              </a:lnSpc>
            </a:pPr>
            <a:r>
              <a:rPr lang="en-GB" sz="1100" i="1" dirty="0">
                <a:solidFill>
                  <a:srgbClr val="333333"/>
                </a:solidFill>
                <a:cs typeface="Arial" panose="020B0604020202020204" pitchFamily="34" charset="0"/>
              </a:rPr>
              <a:t>(Co-operative and Mutual Economy 2023)</a:t>
            </a:r>
            <a:endParaRPr lang="en-US" sz="2000" dirty="0">
              <a:solidFill>
                <a:srgbClr val="36434D"/>
              </a:solidFill>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7" name="Picture 6" descr="A close-up of a chart&#10;&#10;Description automatically generated">
            <a:extLst>
              <a:ext uri="{FF2B5EF4-FFF2-40B4-BE49-F238E27FC236}">
                <a16:creationId xmlns:a16="http://schemas.microsoft.com/office/drawing/2014/main" id="{9B80E68E-5B88-FDDD-B6E7-FF771AC842A2}"/>
              </a:ext>
            </a:extLst>
          </p:cNvPr>
          <p:cNvPicPr>
            <a:picLocks noChangeAspect="1"/>
          </p:cNvPicPr>
          <p:nvPr/>
        </p:nvPicPr>
        <p:blipFill rotWithShape="1">
          <a:blip r:embed="rId4">
            <a:extLst>
              <a:ext uri="{28A0092B-C50C-407E-A947-70E740481C1C}">
                <a14:useLocalDpi xmlns:a14="http://schemas.microsoft.com/office/drawing/2010/main" val="0"/>
              </a:ext>
            </a:extLst>
          </a:blip>
          <a:srcRect t="3120" b="1673"/>
          <a:stretch/>
        </p:blipFill>
        <p:spPr>
          <a:xfrm>
            <a:off x="6751235" y="943217"/>
            <a:ext cx="5137750" cy="4891479"/>
          </a:xfrm>
          <a:prstGeom prst="rect">
            <a:avLst/>
          </a:prstGeom>
        </p:spPr>
      </p:pic>
    </p:spTree>
    <p:extLst>
      <p:ext uri="{BB962C8B-B14F-4D97-AF65-F5344CB8AC3E}">
        <p14:creationId xmlns:p14="http://schemas.microsoft.com/office/powerpoint/2010/main" val="1241990416"/>
      </p:ext>
    </p:extLst>
  </p:cSld>
  <p:clrMapOvr>
    <a:masterClrMapping/>
  </p:clrMapOvr>
  <p:transition spd="slow">
    <p:push dir="u"/>
  </p:transition>
</p:sld>
</file>

<file path=ppt/theme/theme1.xml><?xml version="1.0" encoding="utf-8"?>
<a:theme xmlns:a="http://schemas.openxmlformats.org/drawingml/2006/main" name="Office Theme">
  <a:themeElements>
    <a:clrScheme name="SE_New_palette">
      <a:dk1>
        <a:srgbClr val="232F38"/>
      </a:dk1>
      <a:lt1>
        <a:sysClr val="window" lastClr="FFFFFF"/>
      </a:lt1>
      <a:dk2>
        <a:srgbClr val="00095C"/>
      </a:dk2>
      <a:lt2>
        <a:srgbClr val="F0F0F5"/>
      </a:lt2>
      <a:accent1>
        <a:srgbClr val="000F9E"/>
      </a:accent1>
      <a:accent2>
        <a:srgbClr val="53C300"/>
      </a:accent2>
      <a:accent3>
        <a:srgbClr val="2A9D72"/>
      </a:accent3>
      <a:accent4>
        <a:srgbClr val="0078E4"/>
      </a:accent4>
      <a:accent5>
        <a:srgbClr val="A9D000"/>
      </a:accent5>
      <a:accent6>
        <a:srgbClr val="FEDD00"/>
      </a:accent6>
      <a:hlink>
        <a:srgbClr val="0018FF"/>
      </a:hlink>
      <a:folHlink>
        <a:srgbClr val="53C300"/>
      </a:folHlink>
    </a:clrScheme>
    <a:fontScheme name="Custom 1">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634ec5-0091-4e7e-ae20-682b1ba8ddc9">
      <Terms xmlns="http://schemas.microsoft.com/office/infopath/2007/PartnerControls"/>
    </lcf76f155ced4ddcb4097134ff3c332f>
    <TaxCatchAll xmlns="2daf5699-2d15-4232-8f0b-40431f4b3b2f"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D8177F8E4AB1F478790E9C19619A1AC" ma:contentTypeVersion="1891" ma:contentTypeDescription="Create a new document." ma:contentTypeScope="" ma:versionID="48d2ca170898877f9342c9c542e07467">
  <xsd:schema xmlns:xsd="http://www.w3.org/2001/XMLSchema" xmlns:xs="http://www.w3.org/2001/XMLSchema" xmlns:p="http://schemas.microsoft.com/office/2006/metadata/properties" xmlns:ns2="2daf5699-2d15-4232-8f0b-40431f4b3b2f" xmlns:ns3="e2634ec5-0091-4e7e-ae20-682b1ba8ddc9" targetNamespace="http://schemas.microsoft.com/office/2006/metadata/properties" ma:root="true" ma:fieldsID="8b94debcb7866277c2b319b1c14dab6c" ns2:_="" ns3:_="">
    <xsd:import namespace="2daf5699-2d15-4232-8f0b-40431f4b3b2f"/>
    <xsd:import namespace="e2634ec5-0091-4e7e-ae20-682b1ba8ddc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af5699-2d15-4232-8f0b-40431f4b3b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9d6659de-3685-4187-84c8-a34ee8a8341e}" ma:internalName="TaxCatchAll" ma:showField="CatchAllData" ma:web="2daf5699-2d15-4232-8f0b-40431f4b3b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634ec5-0091-4e7e-ae20-682b1ba8ddc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434b960-ae4c-4e49-acf7-3c16af5f55c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52EAAD-D7E6-4333-A354-9FE9AD9E237F}">
  <ds:schemaRefs>
    <ds:schemaRef ds:uri="http://schemas.microsoft.com/sharepoint/events"/>
  </ds:schemaRefs>
</ds:datastoreItem>
</file>

<file path=customXml/itemProps2.xml><?xml version="1.0" encoding="utf-8"?>
<ds:datastoreItem xmlns:ds="http://schemas.openxmlformats.org/officeDocument/2006/customXml" ds:itemID="{B1158333-C437-46A4-B089-F476156025B3}">
  <ds:schemaRefs>
    <ds:schemaRef ds:uri="http://schemas.microsoft.com/sharepoint/v3/contenttype/forms"/>
  </ds:schemaRefs>
</ds:datastoreItem>
</file>

<file path=customXml/itemProps3.xml><?xml version="1.0" encoding="utf-8"?>
<ds:datastoreItem xmlns:ds="http://schemas.openxmlformats.org/officeDocument/2006/customXml" ds:itemID="{26683DD2-57C9-48BE-9FF3-35ED8E4B6A59}">
  <ds:schemaRefs>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e2634ec5-0091-4e7e-ae20-682b1ba8ddc9"/>
    <ds:schemaRef ds:uri="2daf5699-2d15-4232-8f0b-40431f4b3b2f"/>
    <ds:schemaRef ds:uri="http://purl.org/dc/terms/"/>
  </ds:schemaRefs>
</ds:datastoreItem>
</file>

<file path=customXml/itemProps4.xml><?xml version="1.0" encoding="utf-8"?>
<ds:datastoreItem xmlns:ds="http://schemas.openxmlformats.org/officeDocument/2006/customXml" ds:itemID="{DEEECAF6-6A7D-45E5-A815-6CFE09FEF7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af5699-2d15-4232-8f0b-40431f4b3b2f"/>
    <ds:schemaRef ds:uri="e2634ec5-0091-4e7e-ae20-682b1ba8dd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1257</TotalTime>
  <Words>1650</Words>
  <Application>Microsoft Office PowerPoint</Application>
  <PresentationFormat>Widescreen</PresentationFormat>
  <Paragraphs>222</Paragraphs>
  <Slides>18</Slides>
  <Notes>17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Gill Sans MT</vt:lpstr>
      <vt:lpstr>Work Sans</vt:lpstr>
      <vt:lpstr>Work Sans Light</vt:lpstr>
      <vt:lpstr>Office Theme</vt:lpstr>
      <vt:lpstr>Inclusive Business Models</vt:lpstr>
      <vt:lpstr>Who we are &amp; what we do?</vt:lpstr>
      <vt:lpstr>Policy Environment</vt:lpstr>
      <vt:lpstr>PowerPoint Presentation</vt:lpstr>
      <vt:lpstr>PowerPoint Presentation</vt:lpstr>
      <vt:lpstr>What is a Co-operative?</vt:lpstr>
      <vt:lpstr>What is a co-operative?</vt:lpstr>
      <vt:lpstr>Co-operative Principles</vt:lpstr>
      <vt:lpstr>PowerPoint Presentation</vt:lpstr>
      <vt:lpstr>Support for new and existing Co-operatives</vt:lpstr>
      <vt:lpstr>PowerPoint Presentation</vt:lpstr>
      <vt:lpstr>PowerPoint Presentation</vt:lpstr>
      <vt:lpstr>Reflections</vt:lpstr>
      <vt:lpstr>Overview of Consortium Co-operatives</vt:lpstr>
      <vt:lpstr>Case Study</vt:lpstr>
      <vt:lpstr>Benefits of Consortium Co-operatives</vt:lpstr>
      <vt:lpstr>PowerPoint Presentation</vt:lpstr>
      <vt:lpstr>What is a Consortium Co-operative?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Scottish Enterprise PowerPoint Presentation</dc:title>
  <dc:creator>Theodora Karampatsa</dc:creator>
  <cp:lastModifiedBy>Stewart Macgregor</cp:lastModifiedBy>
  <cp:revision>60</cp:revision>
  <dcterms:created xsi:type="dcterms:W3CDTF">2024-01-09T12:54:59Z</dcterms:created>
  <dcterms:modified xsi:type="dcterms:W3CDTF">2024-05-22T14:55:25Z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0x010100FD8177F8E4AB1F478790E9C19619A1AC</vt:lpwstr>
  </property>
  <property fmtid="{D5CDD505-2E9C-101B-9397-08002B2CF9AE}" pid="3" name="MediaServiceImageTags">
    <vt:lpwstr/>
  </property>
</Properties>
</file>